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handoutMasterIdLst>
    <p:handoutMasterId r:id="rId69"/>
  </p:handoutMasterIdLst>
  <p:sldIdLst>
    <p:sldId id="256" r:id="rId2"/>
    <p:sldId id="608" r:id="rId3"/>
    <p:sldId id="665" r:id="rId4"/>
    <p:sldId id="607" r:id="rId5"/>
    <p:sldId id="609" r:id="rId6"/>
    <p:sldId id="610" r:id="rId7"/>
    <p:sldId id="611" r:id="rId8"/>
    <p:sldId id="612" r:id="rId9"/>
    <p:sldId id="613" r:id="rId10"/>
    <p:sldId id="614" r:id="rId11"/>
    <p:sldId id="615" r:id="rId12"/>
    <p:sldId id="616" r:id="rId13"/>
    <p:sldId id="617" r:id="rId14"/>
    <p:sldId id="309" r:id="rId15"/>
    <p:sldId id="619" r:id="rId16"/>
    <p:sldId id="678" r:id="rId17"/>
    <p:sldId id="556" r:id="rId18"/>
    <p:sldId id="675" r:id="rId19"/>
    <p:sldId id="552" r:id="rId20"/>
    <p:sldId id="620" r:id="rId21"/>
    <p:sldId id="621" r:id="rId22"/>
    <p:sldId id="629" r:id="rId23"/>
    <p:sldId id="661" r:id="rId24"/>
    <p:sldId id="622" r:id="rId25"/>
    <p:sldId id="623" r:id="rId26"/>
    <p:sldId id="643" r:id="rId27"/>
    <p:sldId id="624" r:id="rId28"/>
    <p:sldId id="626" r:id="rId29"/>
    <p:sldId id="627" r:id="rId30"/>
    <p:sldId id="679" r:id="rId31"/>
    <p:sldId id="628" r:id="rId32"/>
    <p:sldId id="655" r:id="rId33"/>
    <p:sldId id="658" r:id="rId34"/>
    <p:sldId id="660" r:id="rId35"/>
    <p:sldId id="659" r:id="rId36"/>
    <p:sldId id="618" r:id="rId37"/>
    <p:sldId id="657" r:id="rId38"/>
    <p:sldId id="656" r:id="rId39"/>
    <p:sldId id="654" r:id="rId40"/>
    <p:sldId id="649" r:id="rId41"/>
    <p:sldId id="631" r:id="rId42"/>
    <p:sldId id="632" r:id="rId43"/>
    <p:sldId id="633" r:id="rId44"/>
    <p:sldId id="634" r:id="rId45"/>
    <p:sldId id="635" r:id="rId46"/>
    <p:sldId id="636" r:id="rId47"/>
    <p:sldId id="637" r:id="rId48"/>
    <p:sldId id="638" r:id="rId49"/>
    <p:sldId id="640" r:id="rId50"/>
    <p:sldId id="641" r:id="rId51"/>
    <p:sldId id="639" r:id="rId52"/>
    <p:sldId id="647" r:id="rId53"/>
    <p:sldId id="642" r:id="rId54"/>
    <p:sldId id="644" r:id="rId55"/>
    <p:sldId id="645" r:id="rId56"/>
    <p:sldId id="646" r:id="rId57"/>
    <p:sldId id="648" r:id="rId58"/>
    <p:sldId id="650" r:id="rId59"/>
    <p:sldId id="651" r:id="rId60"/>
    <p:sldId id="652" r:id="rId61"/>
    <p:sldId id="653" r:id="rId62"/>
    <p:sldId id="662" r:id="rId63"/>
    <p:sldId id="663" r:id="rId64"/>
    <p:sldId id="672" r:id="rId65"/>
    <p:sldId id="673" r:id="rId66"/>
    <p:sldId id="57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95984" autoAdjust="0"/>
  </p:normalViewPr>
  <p:slideViewPr>
    <p:cSldViewPr>
      <p:cViewPr varScale="1">
        <p:scale>
          <a:sx n="92" d="100"/>
          <a:sy n="92" d="100"/>
        </p:scale>
        <p:origin x="88" y="18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Lst>
  </p:outlineViewPr>
  <p:notesTextViewPr>
    <p:cViewPr>
      <p:scale>
        <a:sx n="1" d="1"/>
        <a:sy n="1" d="1"/>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63" Type="http://schemas.openxmlformats.org/officeDocument/2006/relationships/slide" Target="slides/slide6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66" Type="http://schemas.openxmlformats.org/officeDocument/2006/relationships/slide" Target="slides/slide66.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04/09/2023</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04/09/2023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30</a:t>
            </a:fld>
            <a:endParaRPr lang="es-ES"/>
          </a:p>
        </p:txBody>
      </p:sp>
    </p:spTree>
    <p:extLst>
      <p:ext uri="{BB962C8B-B14F-4D97-AF65-F5344CB8AC3E}">
        <p14:creationId xmlns:p14="http://schemas.microsoft.com/office/powerpoint/2010/main" val="307377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m3.material.io/components" TargetMode="External"/><Relationship Id="rId2" Type="http://schemas.openxmlformats.org/officeDocument/2006/relationships/hyperlink" Target="https://developer.android.com/reference/kotlin/androidx/compose/material3/package-summary"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3.material.io/compon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hyperlink" Target="https://developer.android.com/jetpack/compose/modifiers-list"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fonts.google.com/icons" TargetMode="Externa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UD4.1 – Componentes</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función </a:t>
            </a:r>
            <a:r>
              <a:rPr lang="es-ES" sz="2000" b="1" dirty="0" err="1">
                <a:solidFill>
                  <a:schemeClr val="tx1"/>
                </a:solidFill>
                <a:latin typeface="Calibri" panose="020F0502020204030204" pitchFamily="34" charset="0"/>
                <a:cs typeface="Calibri" panose="020F0502020204030204" pitchFamily="34" charset="0"/>
              </a:rPr>
              <a:t>ClickCounter</a:t>
            </a:r>
            <a:r>
              <a:rPr lang="es-ES" sz="2000" dirty="0">
                <a:solidFill>
                  <a:schemeClr val="tx1"/>
                </a:solidFill>
                <a:latin typeface="Calibri" panose="020F0502020204030204" pitchFamily="34" charset="0"/>
                <a:cs typeface="Calibri" panose="020F0502020204030204" pitchFamily="34" charset="0"/>
              </a:rPr>
              <a:t> y la previsualización </a:t>
            </a:r>
            <a:r>
              <a:rPr lang="es-ES" sz="2000" b="1" dirty="0" err="1">
                <a:solidFill>
                  <a:schemeClr val="tx1"/>
                </a:solidFill>
                <a:latin typeface="Calibri" panose="020F0502020204030204" pitchFamily="34" charset="0"/>
                <a:cs typeface="Calibri" panose="020F0502020204030204" pitchFamily="34" charset="0"/>
              </a:rPr>
              <a:t>ContentPreview</a:t>
            </a:r>
            <a:r>
              <a:rPr lang="es-ES" sz="2000" dirty="0">
                <a:solidFill>
                  <a:schemeClr val="tx1"/>
                </a:solidFill>
                <a:latin typeface="Calibri" panose="020F0502020204030204" pitchFamily="34" charset="0"/>
                <a:cs typeface="Calibri" panose="020F0502020204030204" pitchFamily="34" charset="0"/>
              </a:rPr>
              <a:t> se quitarán del archivo </a:t>
            </a:r>
            <a:r>
              <a:rPr lang="es-ES" sz="2000" b="1" dirty="0" err="1">
                <a:solidFill>
                  <a:schemeClr val="tx1"/>
                </a:solidFill>
                <a:latin typeface="Calibri" panose="020F0502020204030204" pitchFamily="34" charset="0"/>
                <a:cs typeface="Calibri" panose="020F0502020204030204" pitchFamily="34" charset="0"/>
              </a:rPr>
              <a:t>MainActivity.</a:t>
            </a:r>
            <a:r>
              <a:rPr lang="es-ES" sz="2000" dirty="0" err="1">
                <a:solidFill>
                  <a:schemeClr val="tx1"/>
                </a:solidFill>
                <a:latin typeface="Calibri" panose="020F0502020204030204" pitchFamily="34" charset="0"/>
                <a:cs typeface="Calibri" panose="020F0502020204030204" pitchFamily="34" charset="0"/>
              </a:rPr>
              <a:t>kt</a:t>
            </a:r>
            <a:r>
              <a:rPr lang="es-ES" sz="2000" dirty="0">
                <a:solidFill>
                  <a:schemeClr val="tx1"/>
                </a:solidFill>
                <a:latin typeface="Calibri" panose="020F0502020204030204" pitchFamily="34" charset="0"/>
                <a:cs typeface="Calibri" panose="020F0502020204030204" pitchFamily="34" charset="0"/>
              </a:rPr>
              <a:t> y se pondrán dentro del archivo </a:t>
            </a:r>
            <a:r>
              <a:rPr lang="es-ES" sz="2000" b="1" dirty="0" err="1">
                <a:solidFill>
                  <a:schemeClr val="tx1"/>
                </a:solidFill>
                <a:latin typeface="Calibri" panose="020F0502020204030204" pitchFamily="34" charset="0"/>
                <a:cs typeface="Calibri" panose="020F0502020204030204" pitchFamily="34" charset="0"/>
              </a:rPr>
              <a:t>ClickCounter</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47EDBB5F-6B73-4249-9B20-451E3180D19E}"/>
              </a:ext>
            </a:extLst>
          </p:cNvPr>
          <p:cNvPicPr>
            <a:picLocks noChangeAspect="1"/>
          </p:cNvPicPr>
          <p:nvPr/>
        </p:nvPicPr>
        <p:blipFill>
          <a:blip r:embed="rId2"/>
          <a:stretch>
            <a:fillRect/>
          </a:stretch>
        </p:blipFill>
        <p:spPr>
          <a:xfrm>
            <a:off x="1314981" y="1956722"/>
            <a:ext cx="5499752" cy="4502270"/>
          </a:xfrm>
          <a:prstGeom prst="rect">
            <a:avLst/>
          </a:prstGeom>
          <a:noFill/>
          <a:ln w="57150">
            <a:solidFill>
              <a:schemeClr val="accent2"/>
            </a:solidFill>
          </a:ln>
        </p:spPr>
      </p:pic>
      <p:pic>
        <p:nvPicPr>
          <p:cNvPr id="7" name="Imagen 6">
            <a:extLst>
              <a:ext uri="{FF2B5EF4-FFF2-40B4-BE49-F238E27FC236}">
                <a16:creationId xmlns:a16="http://schemas.microsoft.com/office/drawing/2014/main" id="{9A60728D-0C17-4E52-84DC-A6551B1C9216}"/>
              </a:ext>
            </a:extLst>
          </p:cNvPr>
          <p:cNvPicPr>
            <a:picLocks noChangeAspect="1"/>
          </p:cNvPicPr>
          <p:nvPr/>
        </p:nvPicPr>
        <p:blipFill>
          <a:blip r:embed="rId3"/>
          <a:stretch>
            <a:fillRect/>
          </a:stretch>
        </p:blipFill>
        <p:spPr>
          <a:xfrm>
            <a:off x="7342386" y="1956722"/>
            <a:ext cx="3534633" cy="4502270"/>
          </a:xfrm>
          <a:prstGeom prst="rect">
            <a:avLst/>
          </a:prstGeom>
          <a:noFill/>
          <a:ln w="57150">
            <a:solidFill>
              <a:schemeClr val="accent2"/>
            </a:solidFill>
          </a:ln>
        </p:spPr>
      </p:pic>
    </p:spTree>
    <p:extLst>
      <p:ext uri="{BB962C8B-B14F-4D97-AF65-F5344CB8AC3E}">
        <p14:creationId xmlns:p14="http://schemas.microsoft.com/office/powerpoint/2010/main" val="162275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último, se cambiará el nombre de la previsualización </a:t>
            </a:r>
            <a:r>
              <a:rPr lang="es-ES" sz="2800" b="1" dirty="0" err="1">
                <a:solidFill>
                  <a:schemeClr val="tx1"/>
                </a:solidFill>
                <a:latin typeface="Calibri" panose="020F0502020204030204" pitchFamily="34" charset="0"/>
                <a:cs typeface="Calibri" panose="020F0502020204030204" pitchFamily="34" charset="0"/>
              </a:rPr>
              <a:t>ContentPreview</a:t>
            </a:r>
            <a:r>
              <a:rPr lang="es-ES" sz="2800" dirty="0">
                <a:solidFill>
                  <a:schemeClr val="tx1"/>
                </a:solidFill>
                <a:latin typeface="Calibri" panose="020F0502020204030204" pitchFamily="34" charset="0"/>
                <a:cs typeface="Calibri" panose="020F0502020204030204" pitchFamily="34" charset="0"/>
              </a:rPr>
              <a:t> por </a:t>
            </a:r>
            <a:r>
              <a:rPr lang="es-ES" sz="2800" b="1" dirty="0" err="1">
                <a:solidFill>
                  <a:schemeClr val="tx1"/>
                </a:solidFill>
                <a:latin typeface="Calibri" panose="020F0502020204030204" pitchFamily="34" charset="0"/>
                <a:cs typeface="Calibri" panose="020F0502020204030204" pitchFamily="34" charset="0"/>
              </a:rPr>
              <a:t>ClickCounterPreview</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1DD3F8B1-115C-491C-B545-5B2E0F073F8B}"/>
              </a:ext>
            </a:extLst>
          </p:cNvPr>
          <p:cNvPicPr>
            <a:picLocks noChangeAspect="1"/>
          </p:cNvPicPr>
          <p:nvPr/>
        </p:nvPicPr>
        <p:blipFill>
          <a:blip r:embed="rId2"/>
          <a:stretch>
            <a:fillRect/>
          </a:stretch>
        </p:blipFill>
        <p:spPr>
          <a:xfrm>
            <a:off x="4386024" y="2887266"/>
            <a:ext cx="3419952" cy="1933845"/>
          </a:xfrm>
          <a:prstGeom prst="rect">
            <a:avLst/>
          </a:prstGeom>
          <a:noFill/>
          <a:ln w="57150">
            <a:solidFill>
              <a:schemeClr val="accent2"/>
            </a:solidFill>
          </a:ln>
        </p:spPr>
      </p:pic>
    </p:spTree>
    <p:extLst>
      <p:ext uri="{BB962C8B-B14F-4D97-AF65-F5344CB8AC3E}">
        <p14:creationId xmlns:p14="http://schemas.microsoft.com/office/powerpoint/2010/main" val="3153719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788161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 esta manera el proyecto queda más organizado.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una pantalla se va a componer de diferentes archivos es recomendable crear un </a:t>
            </a:r>
            <a:r>
              <a:rPr lang="es-ES" sz="2400" b="1" dirty="0">
                <a:solidFill>
                  <a:schemeClr val="tx1"/>
                </a:solidFill>
                <a:latin typeface="Calibri" panose="020F0502020204030204" pitchFamily="34" charset="0"/>
                <a:cs typeface="Calibri" panose="020F0502020204030204" pitchFamily="34" charset="0"/>
              </a:rPr>
              <a:t>nuevo paquete</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package</a:t>
            </a:r>
            <a:r>
              <a:rPr lang="es-ES" sz="2400" dirty="0">
                <a:solidFill>
                  <a:schemeClr val="tx1"/>
                </a:solidFill>
                <a:latin typeface="Calibri" panose="020F0502020204030204" pitchFamily="34" charset="0"/>
                <a:cs typeface="Calibri" panose="020F0502020204030204" pitchFamily="34" charset="0"/>
              </a:rPr>
              <a:t>) con el nombre de la pantalla dentro de la carpeta </a:t>
            </a:r>
            <a:r>
              <a:rPr lang="es-ES" sz="2400" b="1" dirty="0" err="1">
                <a:solidFill>
                  <a:schemeClr val="tx1"/>
                </a:solidFill>
                <a:latin typeface="Calibri" panose="020F0502020204030204" pitchFamily="34" charset="0"/>
                <a:cs typeface="Calibri" panose="020F0502020204030204" pitchFamily="34" charset="0"/>
              </a:rPr>
              <a:t>screens</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hay componentes que se comparten entre pantallas es recomendable crear un nuevo paquete llamado </a:t>
            </a:r>
            <a:r>
              <a:rPr lang="es-ES" sz="2400" b="1" dirty="0" err="1">
                <a:solidFill>
                  <a:schemeClr val="tx1"/>
                </a:solidFill>
                <a:latin typeface="Calibri" panose="020F0502020204030204" pitchFamily="34" charset="0"/>
                <a:cs typeface="Calibri" panose="020F0502020204030204" pitchFamily="34" charset="0"/>
              </a:rPr>
              <a:t>common</a:t>
            </a:r>
            <a:r>
              <a:rPr lang="es-ES" sz="2400" dirty="0">
                <a:solidFill>
                  <a:schemeClr val="tx1"/>
                </a:solidFill>
                <a:latin typeface="Calibri" panose="020F0502020204030204" pitchFamily="34" charset="0"/>
                <a:cs typeface="Calibri" panose="020F0502020204030204" pitchFamily="34" charset="0"/>
              </a:rPr>
              <a:t>, </a:t>
            </a:r>
            <a:r>
              <a:rPr lang="es-ES" sz="2400" b="1" dirty="0">
                <a:solidFill>
                  <a:schemeClr val="tx1"/>
                </a:solidFill>
                <a:latin typeface="Calibri" panose="020F0502020204030204" pitchFamily="34" charset="0"/>
                <a:cs typeface="Calibri" panose="020F0502020204030204" pitchFamily="34" charset="0"/>
              </a:rPr>
              <a:t>share</a:t>
            </a:r>
            <a:r>
              <a:rPr lang="es-ES" sz="2400" dirty="0">
                <a:solidFill>
                  <a:schemeClr val="tx1"/>
                </a:solidFill>
                <a:latin typeface="Calibri" panose="020F0502020204030204" pitchFamily="34" charset="0"/>
                <a:cs typeface="Calibri" panose="020F0502020204030204" pitchFamily="34" charset="0"/>
              </a:rPr>
              <a:t> o </a:t>
            </a:r>
            <a:r>
              <a:rPr lang="es-ES" sz="2400" b="1" dirty="0" err="1">
                <a:solidFill>
                  <a:schemeClr val="tx1"/>
                </a:solidFill>
                <a:latin typeface="Calibri" panose="020F0502020204030204" pitchFamily="34" charset="0"/>
                <a:cs typeface="Calibri" panose="020F0502020204030204" pitchFamily="34" charset="0"/>
              </a:rPr>
              <a:t>partials</a:t>
            </a:r>
            <a:r>
              <a:rPr lang="es-ES" sz="2400" dirty="0">
                <a:solidFill>
                  <a:schemeClr val="tx1"/>
                </a:solidFill>
                <a:latin typeface="Calibri" panose="020F0502020204030204" pitchFamily="34" charset="0"/>
                <a:cs typeface="Calibri" panose="020F0502020204030204" pitchFamily="34" charset="0"/>
              </a:rPr>
              <a:t> y guardar esos componentes en esa carpeta.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Es importante mantener organizado siempre el código.</a:t>
            </a:r>
          </a:p>
        </p:txBody>
      </p:sp>
      <p:pic>
        <p:nvPicPr>
          <p:cNvPr id="3" name="Imagen 2">
            <a:extLst>
              <a:ext uri="{FF2B5EF4-FFF2-40B4-BE49-F238E27FC236}">
                <a16:creationId xmlns:a16="http://schemas.microsoft.com/office/drawing/2014/main" id="{9B760628-8D6E-494F-A6F6-C5C886B774CB}"/>
              </a:ext>
            </a:extLst>
          </p:cNvPr>
          <p:cNvPicPr>
            <a:picLocks noChangeAspect="1"/>
          </p:cNvPicPr>
          <p:nvPr/>
        </p:nvPicPr>
        <p:blipFill>
          <a:blip r:embed="rId2"/>
          <a:stretch>
            <a:fillRect/>
          </a:stretch>
        </p:blipFill>
        <p:spPr>
          <a:xfrm>
            <a:off x="8472510" y="1696475"/>
            <a:ext cx="3200847" cy="4315427"/>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DEEE3595-27A9-4410-8D0F-A1123AD91FD2}"/>
              </a:ext>
            </a:extLst>
          </p:cNvPr>
          <p:cNvCxnSpPr>
            <a:cxnSpLocks/>
          </p:cNvCxnSpPr>
          <p:nvPr/>
        </p:nvCxnSpPr>
        <p:spPr>
          <a:xfrm>
            <a:off x="7824192" y="4509120"/>
            <a:ext cx="1216185" cy="5036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0E64BE13-7F1B-479A-BF88-1DDA8257E2B9}"/>
              </a:ext>
            </a:extLst>
          </p:cNvPr>
          <p:cNvCxnSpPr>
            <a:cxnSpLocks/>
          </p:cNvCxnSpPr>
          <p:nvPr/>
        </p:nvCxnSpPr>
        <p:spPr>
          <a:xfrm flipV="1">
            <a:off x="7756283" y="2564905"/>
            <a:ext cx="1364053" cy="34638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85EC27D7-B628-4382-90E7-5AB5F332862B}"/>
              </a:ext>
            </a:extLst>
          </p:cNvPr>
          <p:cNvCxnSpPr>
            <a:cxnSpLocks/>
          </p:cNvCxnSpPr>
          <p:nvPr/>
        </p:nvCxnSpPr>
        <p:spPr>
          <a:xfrm>
            <a:off x="7756283" y="2911292"/>
            <a:ext cx="1284094" cy="8566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5313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de Jetpack Compose se pueden clasificar extraoficialmente en dos clases:</a:t>
            </a:r>
          </a:p>
        </p:txBody>
      </p:sp>
      <p:graphicFrame>
        <p:nvGraphicFramePr>
          <p:cNvPr id="2" name="Tabla 2">
            <a:extLst>
              <a:ext uri="{FF2B5EF4-FFF2-40B4-BE49-F238E27FC236}">
                <a16:creationId xmlns:a16="http://schemas.microsoft.com/office/drawing/2014/main" id="{24002308-44E0-42DB-A022-D8FEDF7E3CE8}"/>
              </a:ext>
            </a:extLst>
          </p:cNvPr>
          <p:cNvGraphicFramePr>
            <a:graphicFrameLocks noGrp="1"/>
          </p:cNvGraphicFramePr>
          <p:nvPr>
            <p:extLst>
              <p:ext uri="{D42A27DB-BD31-4B8C-83A1-F6EECF244321}">
                <p14:modId xmlns:p14="http://schemas.microsoft.com/office/powerpoint/2010/main" val="807882432"/>
              </p:ext>
            </p:extLst>
          </p:nvPr>
        </p:nvGraphicFramePr>
        <p:xfrm>
          <a:off x="551828" y="2179891"/>
          <a:ext cx="11088344" cy="4343400"/>
        </p:xfrm>
        <a:graphic>
          <a:graphicData uri="http://schemas.openxmlformats.org/drawingml/2006/table">
            <a:tbl>
              <a:tblPr firstRow="1" bandRow="1">
                <a:tableStyleId>{9DCAF9ED-07DC-4A11-8D7F-57B35C25682E}</a:tableStyleId>
              </a:tblPr>
              <a:tblGrid>
                <a:gridCol w="2664000">
                  <a:extLst>
                    <a:ext uri="{9D8B030D-6E8A-4147-A177-3AD203B41FA5}">
                      <a16:colId xmlns:a16="http://schemas.microsoft.com/office/drawing/2014/main" val="864558178"/>
                    </a:ext>
                  </a:extLst>
                </a:gridCol>
                <a:gridCol w="2664296">
                  <a:extLst>
                    <a:ext uri="{9D8B030D-6E8A-4147-A177-3AD203B41FA5}">
                      <a16:colId xmlns:a16="http://schemas.microsoft.com/office/drawing/2014/main" val="2180884095"/>
                    </a:ext>
                  </a:extLst>
                </a:gridCol>
                <a:gridCol w="432048">
                  <a:extLst>
                    <a:ext uri="{9D8B030D-6E8A-4147-A177-3AD203B41FA5}">
                      <a16:colId xmlns:a16="http://schemas.microsoft.com/office/drawing/2014/main" val="2564011489"/>
                    </a:ext>
                  </a:extLst>
                </a:gridCol>
                <a:gridCol w="2664000">
                  <a:extLst>
                    <a:ext uri="{9D8B030D-6E8A-4147-A177-3AD203B41FA5}">
                      <a16:colId xmlns:a16="http://schemas.microsoft.com/office/drawing/2014/main" val="234339216"/>
                    </a:ext>
                  </a:extLst>
                </a:gridCol>
                <a:gridCol w="2664000">
                  <a:extLst>
                    <a:ext uri="{9D8B030D-6E8A-4147-A177-3AD203B41FA5}">
                      <a16:colId xmlns:a16="http://schemas.microsoft.com/office/drawing/2014/main" val="1658270784"/>
                    </a:ext>
                  </a:extLst>
                </a:gridCol>
              </a:tblGrid>
              <a:tr h="370840">
                <a:tc gridSpan="2">
                  <a:txBody>
                    <a:bodyPr/>
                    <a:lstStyle/>
                    <a:p>
                      <a:pPr algn="ctr"/>
                      <a:r>
                        <a:rPr lang="es-ES" sz="2400" b="1" dirty="0" err="1">
                          <a:solidFill>
                            <a:schemeClr val="tx1"/>
                          </a:solidFill>
                        </a:rPr>
                        <a:t>Layout</a:t>
                      </a:r>
                      <a:endParaRPr lang="es-ES" b="1" dirty="0">
                        <a:solidFill>
                          <a:schemeClr val="tx1"/>
                        </a:solidFill>
                      </a:endParaRPr>
                    </a:p>
                    <a:p>
                      <a:r>
                        <a:rPr lang="es-ES" b="0" dirty="0">
                          <a:solidFill>
                            <a:schemeClr val="tx1"/>
                          </a:solidFill>
                        </a:rPr>
                        <a:t>Permiten organizar los elementos de la interfaz gráfica</a:t>
                      </a:r>
                      <a:endParaRPr lang="es-E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es-ES" b="0" dirty="0">
                        <a:solidFill>
                          <a:schemeClr val="tx1"/>
                        </a:solidFill>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l"/>
                      <a:endParaRPr lang="es-ES"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s-ES" sz="2400" b="1" dirty="0">
                          <a:solidFill>
                            <a:schemeClr val="tx1"/>
                          </a:solidFill>
                        </a:rPr>
                        <a:t>Presentación de información</a:t>
                      </a:r>
                    </a:p>
                    <a:p>
                      <a:pPr algn="l"/>
                      <a:r>
                        <a:rPr lang="es-ES" sz="1800" b="0" dirty="0">
                          <a:solidFill>
                            <a:schemeClr val="tx1"/>
                          </a:solidFill>
                        </a:rPr>
                        <a:t>Permiten mostrar al usuario información.</a:t>
                      </a:r>
                    </a:p>
                    <a:p>
                      <a:pPr algn="l"/>
                      <a:r>
                        <a:rPr lang="es-ES" sz="1800" b="0" dirty="0">
                          <a:solidFill>
                            <a:schemeClr val="tx1"/>
                          </a:solidFill>
                        </a:rPr>
                        <a:t>El usuario puede interactuar con ellos.</a:t>
                      </a:r>
                      <a:endParaRPr lang="es-ES"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pPr algn="l"/>
                      <a:endParaRPr lang="es-ES" sz="2000" b="0" dirty="0">
                        <a:solidFill>
                          <a:schemeClr val="tx1"/>
                        </a:solidFill>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46805592"/>
                  </a:ext>
                </a:extLst>
              </a:tr>
              <a:tr h="370840">
                <a:tc>
                  <a:txBody>
                    <a:bodyPr/>
                    <a:lstStyle/>
                    <a:p>
                      <a:r>
                        <a:rPr lang="es-ES" sz="1600" dirty="0"/>
                        <a:t>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a:t>Surface</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a:t>Text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TextField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8005567"/>
                  </a:ext>
                </a:extLst>
              </a:tr>
              <a:tr h="370840">
                <a:tc>
                  <a:txBody>
                    <a:bodyPr/>
                    <a:lstStyle/>
                    <a:p>
                      <a:r>
                        <a:rPr lang="es-ES" sz="1600" dirty="0" err="1"/>
                        <a:t>Column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Row</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Image</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267475358"/>
                  </a:ext>
                </a:extLst>
              </a:tr>
              <a:tr h="370840">
                <a:tc>
                  <a:txBody>
                    <a:bodyPr/>
                    <a:lstStyle/>
                    <a:p>
                      <a:r>
                        <a:rPr lang="es-ES" sz="1600" dirty="0" err="1"/>
                        <a:t>Card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ConstraintLayout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Spacer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a:t>Switch</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82095024"/>
                  </a:ext>
                </a:extLst>
              </a:tr>
              <a:tr h="370840">
                <a:tc>
                  <a:txBody>
                    <a:bodyPr/>
                    <a:lstStyle/>
                    <a:p>
                      <a:r>
                        <a:rPr lang="es-ES" sz="1600" dirty="0" err="1"/>
                        <a:t>Scaffold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TopAppBar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a:t>Slider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CheckBox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647224603"/>
                  </a:ext>
                </a:extLst>
              </a:tr>
              <a:tr h="370840">
                <a:tc>
                  <a:txBody>
                    <a:bodyPr/>
                    <a:lstStyle/>
                    <a:p>
                      <a:r>
                        <a:rPr lang="es-ES" sz="1600" dirty="0" err="1"/>
                        <a:t>BottomBar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ModalDrawer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RadioButton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latin typeface="Calibri" panose="020F0502020204030204" pitchFamily="34" charset="0"/>
                          <a:cs typeface="Calibri" panose="020F0502020204030204" pitchFamily="34" charset="0"/>
                        </a:rPr>
                        <a:t>ElevatedButton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988623276"/>
                  </a:ext>
                </a:extLst>
              </a:tr>
              <a:tr h="370840">
                <a:tc>
                  <a:txBody>
                    <a:bodyPr/>
                    <a:lstStyle/>
                    <a:p>
                      <a:r>
                        <a:rPr lang="es-ES" sz="1600" dirty="0" err="1"/>
                        <a:t>LazyColumn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LazyRow</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Icon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IconButton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64373331"/>
                  </a:ext>
                </a:extLst>
              </a:tr>
              <a:tr h="370840">
                <a:tc>
                  <a:txBody>
                    <a:bodyPr/>
                    <a:lstStyle/>
                    <a:p>
                      <a:r>
                        <a:rPr lang="es-ES" sz="1600" dirty="0" err="1"/>
                        <a:t>LazyVerticalGrid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LazyHorizontalGrid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SnackBar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err="1"/>
                        <a:t>BadgedBox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95585227"/>
                  </a:ext>
                </a:extLst>
              </a:tr>
              <a:tr h="370840">
                <a:tc>
                  <a:txBody>
                    <a:bodyPr/>
                    <a:lstStyle/>
                    <a:p>
                      <a:r>
                        <a:rPr lang="es-ES" sz="1600" dirty="0" err="1"/>
                        <a:t>LazyVerticalStaggeredGrid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LazyHorizontalStaggeredGrid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a:t>Slider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FloatingActionButton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175729081"/>
                  </a:ext>
                </a:extLst>
              </a:tr>
              <a:tr h="370840">
                <a:tc gridSpan="2">
                  <a:txBody>
                    <a:bodyPr/>
                    <a:lstStyle/>
                    <a:p>
                      <a:pPr algn="ctr"/>
                      <a:r>
                        <a:rPr lang="es-ES" sz="1600" dirty="0"/>
                        <a: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hMerge="1">
                  <a:txBody>
                    <a:bodyPr/>
                    <a:lstStyle/>
                    <a:p>
                      <a:pPr algn="ct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s-ES" sz="1600" dirty="0"/>
                        <a: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hMerge="1">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5245159"/>
                  </a:ext>
                </a:extLst>
              </a:tr>
            </a:tbl>
          </a:graphicData>
        </a:graphic>
      </p:graphicFrame>
    </p:spTree>
    <p:extLst>
      <p:ext uri="{BB962C8B-B14F-4D97-AF65-F5344CB8AC3E}">
        <p14:creationId xmlns:p14="http://schemas.microsoft.com/office/powerpoint/2010/main" val="330739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unidad anterior ya se han utilizado algunos componentes de </a:t>
            </a:r>
            <a:r>
              <a:rPr lang="es-ES" sz="2800" dirty="0" err="1">
                <a:solidFill>
                  <a:schemeClr val="tx1"/>
                </a:solidFill>
                <a:latin typeface="Calibri" panose="020F0502020204030204" pitchFamily="34" charset="0"/>
                <a:cs typeface="Calibri" panose="020F0502020204030204" pitchFamily="34" charset="0"/>
              </a:rPr>
              <a:t>Jetpack</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Column</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 Text, </a:t>
            </a: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Surface.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Toda la interfaz</a:t>
            </a:r>
            <a:r>
              <a:rPr lang="es-ES" sz="2800" dirty="0">
                <a:solidFill>
                  <a:schemeClr val="tx1"/>
                </a:solidFill>
                <a:latin typeface="Calibri" panose="020F0502020204030204" pitchFamily="34" charset="0"/>
                <a:cs typeface="Calibri" panose="020F0502020204030204" pitchFamily="34" charset="0"/>
              </a:rPr>
              <a:t> de las aplicaciones se va a realizar con: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Componentes que ofrece </a:t>
            </a:r>
            <a:r>
              <a:rPr lang="es-ES" sz="2800" b="1" dirty="0" err="1">
                <a:solidFill>
                  <a:schemeClr val="tx1"/>
                </a:solidFill>
                <a:latin typeface="Calibri" panose="020F0502020204030204" pitchFamily="34" charset="0"/>
                <a:cs typeface="Calibri" panose="020F0502020204030204" pitchFamily="34" charset="0"/>
              </a:rPr>
              <a:t>Jetpack</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Componentes de Jetpack Compose propios </a:t>
            </a:r>
            <a:r>
              <a:rPr lang="es-ES" sz="2800" dirty="0">
                <a:solidFill>
                  <a:schemeClr val="tx1"/>
                </a:solidFill>
                <a:latin typeface="Calibri" panose="020F0502020204030204" pitchFamily="34" charset="0"/>
                <a:cs typeface="Calibri" panose="020F0502020204030204" pitchFamily="34" charset="0"/>
              </a:rPr>
              <a:t>creados en base a extensiones y agrupaciones de los componentes que ofrece Jetpack Compose.</a:t>
            </a:r>
          </a:p>
        </p:txBody>
      </p:sp>
    </p:spTree>
    <p:extLst>
      <p:ext uri="{BB962C8B-B14F-4D97-AF65-F5344CB8AC3E}">
        <p14:creationId xmlns:p14="http://schemas.microsoft.com/office/powerpoint/2010/main" val="175788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a:t>
            </a:r>
            <a:r>
              <a:rPr lang="es-ES" sz="2800" b="1" dirty="0">
                <a:solidFill>
                  <a:schemeClr val="tx1"/>
                </a:solidFill>
                <a:latin typeface="Calibri" panose="020F0502020204030204" pitchFamily="34" charset="0"/>
                <a:cs typeface="Calibri" panose="020F0502020204030204" pitchFamily="34" charset="0"/>
              </a:rPr>
              <a:t>componentes</a:t>
            </a:r>
            <a:r>
              <a:rPr lang="es-ES" sz="2800" dirty="0">
                <a:solidFill>
                  <a:schemeClr val="tx1"/>
                </a:solidFill>
                <a:latin typeface="Calibri" panose="020F0502020204030204" pitchFamily="34" charset="0"/>
                <a:cs typeface="Calibri" panose="020F0502020204030204" pitchFamily="34" charset="0"/>
              </a:rPr>
              <a:t> Jetpack Compose son </a:t>
            </a:r>
            <a:r>
              <a:rPr lang="es-ES" sz="2800" b="1" dirty="0">
                <a:solidFill>
                  <a:schemeClr val="tx1"/>
                </a:solidFill>
                <a:latin typeface="Calibri" panose="020F0502020204030204" pitchFamily="34" charset="0"/>
                <a:cs typeface="Calibri" panose="020F0502020204030204" pitchFamily="34" charset="0"/>
              </a:rPr>
              <a:t>funciones</a:t>
            </a:r>
            <a:r>
              <a:rPr lang="es-ES" sz="2800" dirty="0">
                <a:solidFill>
                  <a:schemeClr val="tx1"/>
                </a:solidFill>
                <a:latin typeface="Calibri" panose="020F0502020204030204" pitchFamily="34" charset="0"/>
                <a:cs typeface="Calibri" panose="020F0502020204030204" pitchFamily="34" charset="0"/>
              </a:rPr>
              <a:t> etiquetadas con </a:t>
            </a:r>
            <a:r>
              <a:rPr lang="es-ES" sz="2800" b="1" dirty="0">
                <a:solidFill>
                  <a:schemeClr val="tx1"/>
                </a:solidFill>
                <a:latin typeface="Calibri" panose="020F0502020204030204" pitchFamily="34" charset="0"/>
                <a:cs typeface="Calibri" panose="020F0502020204030204" pitchFamily="34" charset="0"/>
              </a:rPr>
              <a:t>@</a:t>
            </a:r>
            <a:r>
              <a:rPr lang="es-ES" sz="2800" b="1"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 se puede observar en los componentes que facilita Jetpack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FC98A42E-126D-4B85-8FCA-6729B0B54498}"/>
              </a:ext>
            </a:extLst>
          </p:cNvPr>
          <p:cNvPicPr>
            <a:picLocks noChangeAspect="1"/>
          </p:cNvPicPr>
          <p:nvPr/>
        </p:nvPicPr>
        <p:blipFill rotWithShape="1">
          <a:blip r:embed="rId2"/>
          <a:srcRect l="400"/>
          <a:stretch/>
        </p:blipFill>
        <p:spPr>
          <a:xfrm>
            <a:off x="2719130" y="4873958"/>
            <a:ext cx="6753739" cy="1321241"/>
          </a:xfrm>
          <a:prstGeom prst="rect">
            <a:avLst/>
          </a:prstGeom>
          <a:noFill/>
          <a:ln w="57150">
            <a:solidFill>
              <a:schemeClr val="accent2"/>
            </a:solidFill>
          </a:ln>
        </p:spPr>
      </p:pic>
      <p:pic>
        <p:nvPicPr>
          <p:cNvPr id="6" name="Imagen 5">
            <a:extLst>
              <a:ext uri="{FF2B5EF4-FFF2-40B4-BE49-F238E27FC236}">
                <a16:creationId xmlns:a16="http://schemas.microsoft.com/office/drawing/2014/main" id="{0A7DB24E-AFDE-465E-ABE3-D768FAB0C15C}"/>
              </a:ext>
            </a:extLst>
          </p:cNvPr>
          <p:cNvPicPr>
            <a:picLocks noChangeAspect="1"/>
          </p:cNvPicPr>
          <p:nvPr/>
        </p:nvPicPr>
        <p:blipFill>
          <a:blip r:embed="rId3"/>
          <a:stretch>
            <a:fillRect/>
          </a:stretch>
        </p:blipFill>
        <p:spPr>
          <a:xfrm>
            <a:off x="6762107" y="3068959"/>
            <a:ext cx="3827042" cy="1457921"/>
          </a:xfrm>
          <a:prstGeom prst="rect">
            <a:avLst/>
          </a:prstGeom>
          <a:noFill/>
          <a:ln w="57150">
            <a:solidFill>
              <a:schemeClr val="accent2"/>
            </a:solidFill>
          </a:ln>
        </p:spPr>
      </p:pic>
      <p:pic>
        <p:nvPicPr>
          <p:cNvPr id="7" name="Imagen 6">
            <a:extLst>
              <a:ext uri="{FF2B5EF4-FFF2-40B4-BE49-F238E27FC236}">
                <a16:creationId xmlns:a16="http://schemas.microsoft.com/office/drawing/2014/main" id="{A4CDC7BE-D42C-4E56-B591-903FEE981A9D}"/>
              </a:ext>
            </a:extLst>
          </p:cNvPr>
          <p:cNvPicPr>
            <a:picLocks noChangeAspect="1"/>
          </p:cNvPicPr>
          <p:nvPr/>
        </p:nvPicPr>
        <p:blipFill rotWithShape="1">
          <a:blip r:embed="rId4"/>
          <a:srcRect b="1820"/>
          <a:stretch/>
        </p:blipFill>
        <p:spPr>
          <a:xfrm>
            <a:off x="946610" y="3082980"/>
            <a:ext cx="4487664" cy="1453742"/>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E2AD8F17-C226-43E7-B7A7-5CC9B1BAFA94}"/>
              </a:ext>
            </a:extLst>
          </p:cNvPr>
          <p:cNvCxnSpPr>
            <a:cxnSpLocks/>
          </p:cNvCxnSpPr>
          <p:nvPr/>
        </p:nvCxnSpPr>
        <p:spPr>
          <a:xfrm flipH="1">
            <a:off x="2126947" y="3243154"/>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235B2743-D594-45AF-9012-AF975F832C85}"/>
              </a:ext>
            </a:extLst>
          </p:cNvPr>
          <p:cNvCxnSpPr>
            <a:cxnSpLocks/>
          </p:cNvCxnSpPr>
          <p:nvPr/>
        </p:nvCxnSpPr>
        <p:spPr>
          <a:xfrm flipH="1">
            <a:off x="7971583" y="3231431"/>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E4E28ADA-98C4-4D42-9A35-980978825B96}"/>
              </a:ext>
            </a:extLst>
          </p:cNvPr>
          <p:cNvCxnSpPr>
            <a:cxnSpLocks/>
          </p:cNvCxnSpPr>
          <p:nvPr/>
        </p:nvCxnSpPr>
        <p:spPr>
          <a:xfrm flipH="1">
            <a:off x="3851291" y="5009874"/>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2489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t>
            </a:r>
            <a:r>
              <a:rPr lang="es-ES" sz="2800" b="1" dirty="0">
                <a:solidFill>
                  <a:schemeClr val="tx1"/>
                </a:solidFill>
                <a:latin typeface="Calibri" panose="020F0502020204030204" pitchFamily="34" charset="0"/>
                <a:cs typeface="Calibri" panose="020F0502020204030204" pitchFamily="34" charset="0"/>
              </a:rPr>
              <a:t>crear un componente propio </a:t>
            </a:r>
            <a:r>
              <a:rPr lang="es-ES" sz="2800" dirty="0">
                <a:solidFill>
                  <a:schemeClr val="tx1"/>
                </a:solidFill>
                <a:latin typeface="Calibri" panose="020F0502020204030204" pitchFamily="34" charset="0"/>
                <a:cs typeface="Calibri" panose="020F0502020204030204" pitchFamily="34" charset="0"/>
              </a:rPr>
              <a:t>se debe crear </a:t>
            </a:r>
            <a:r>
              <a:rPr lang="es-ES" sz="2800" b="1" dirty="0">
                <a:solidFill>
                  <a:schemeClr val="tx1"/>
                </a:solidFill>
                <a:latin typeface="Calibri" panose="020F0502020204030204" pitchFamily="34" charset="0"/>
                <a:cs typeface="Calibri" panose="020F0502020204030204" pitchFamily="34" charset="0"/>
              </a:rPr>
              <a:t>una función etiquetada con @Composable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Además la documentación indica que: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función </a:t>
            </a:r>
            <a:r>
              <a:rPr lang="es-ES" sz="2800" b="1" dirty="0">
                <a:solidFill>
                  <a:schemeClr val="tx1"/>
                </a:solidFill>
                <a:latin typeface="Calibri" panose="020F0502020204030204" pitchFamily="34" charset="0"/>
                <a:cs typeface="Calibri" panose="020F0502020204030204" pitchFamily="34" charset="0"/>
              </a:rPr>
              <a:t>@Composable no devuelve nada </a:t>
            </a:r>
            <a:r>
              <a:rPr lang="es-ES" sz="2800" dirty="0">
                <a:solidFill>
                  <a:schemeClr val="tx1"/>
                </a:solidFill>
                <a:latin typeface="Calibri" panose="020F0502020204030204" pitchFamily="34" charset="0"/>
                <a:cs typeface="Calibri" panose="020F0502020204030204" pitchFamily="34" charset="0"/>
              </a:rPr>
              <a:t>(lo más habitual) su nombre debe comenzar con </a:t>
            </a:r>
            <a:r>
              <a:rPr lang="es-ES" sz="2800" b="1" dirty="0">
                <a:solidFill>
                  <a:schemeClr val="tx1"/>
                </a:solidFill>
                <a:latin typeface="Calibri" panose="020F0502020204030204" pitchFamily="34" charset="0"/>
                <a:cs typeface="Calibri" panose="020F0502020204030204" pitchFamily="34" charset="0"/>
              </a:rPr>
              <a:t>mayúscula</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función </a:t>
            </a:r>
            <a:r>
              <a:rPr lang="es-ES" sz="2800" b="1" dirty="0">
                <a:solidFill>
                  <a:schemeClr val="tx1"/>
                </a:solidFill>
                <a:latin typeface="Calibri" panose="020F0502020204030204" pitchFamily="34" charset="0"/>
                <a:cs typeface="Calibri" panose="020F0502020204030204" pitchFamily="34" charset="0"/>
              </a:rPr>
              <a:t>@composable devuelve algo </a:t>
            </a:r>
            <a:r>
              <a:rPr lang="es-ES" sz="2800" dirty="0">
                <a:solidFill>
                  <a:schemeClr val="tx1"/>
                </a:solidFill>
                <a:latin typeface="Calibri" panose="020F0502020204030204" pitchFamily="34" charset="0"/>
                <a:cs typeface="Calibri" panose="020F0502020204030204" pitchFamily="34" charset="0"/>
              </a:rPr>
              <a:t>su nombre debe comenzar en </a:t>
            </a:r>
            <a:r>
              <a:rPr lang="es-ES" sz="2800" b="1" dirty="0">
                <a:solidFill>
                  <a:schemeClr val="tx1"/>
                </a:solidFill>
                <a:latin typeface="Calibri" panose="020F0502020204030204" pitchFamily="34" charset="0"/>
                <a:cs typeface="Calibri" panose="020F0502020204030204" pitchFamily="34" charset="0"/>
              </a:rPr>
              <a:t>minúscula</a:t>
            </a:r>
            <a:r>
              <a:rPr lang="es-ES" sz="2800" dirty="0">
                <a:solidFill>
                  <a:schemeClr val="tx1"/>
                </a:solidFill>
                <a:latin typeface="Calibri" panose="020F0502020204030204" pitchFamily="34" charset="0"/>
                <a:cs typeface="Calibri" panose="020F0502020204030204" pitchFamily="34" charset="0"/>
              </a:rPr>
              <a:t>.</a:t>
            </a:r>
          </a:p>
        </p:txBody>
      </p:sp>
      <p:pic>
        <p:nvPicPr>
          <p:cNvPr id="12" name="Imagen 11">
            <a:extLst>
              <a:ext uri="{FF2B5EF4-FFF2-40B4-BE49-F238E27FC236}">
                <a16:creationId xmlns:a16="http://schemas.microsoft.com/office/drawing/2014/main" id="{56BF56FA-8DEE-4524-8E20-27D371114ED2}"/>
              </a:ext>
            </a:extLst>
          </p:cNvPr>
          <p:cNvPicPr>
            <a:picLocks noChangeAspect="1"/>
          </p:cNvPicPr>
          <p:nvPr/>
        </p:nvPicPr>
        <p:blipFill rotWithShape="1">
          <a:blip r:embed="rId2"/>
          <a:srcRect b="1820"/>
          <a:stretch/>
        </p:blipFill>
        <p:spPr>
          <a:xfrm>
            <a:off x="3852168" y="4876235"/>
            <a:ext cx="4487664" cy="1453742"/>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6696AD5F-9008-4F98-9748-46AF5E60EDF2}"/>
              </a:ext>
            </a:extLst>
          </p:cNvPr>
          <p:cNvCxnSpPr>
            <a:cxnSpLocks/>
          </p:cNvCxnSpPr>
          <p:nvPr/>
        </p:nvCxnSpPr>
        <p:spPr>
          <a:xfrm flipV="1">
            <a:off x="3431704" y="5361824"/>
            <a:ext cx="864096" cy="93298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368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Material 3</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última versión de Jetpack Compose utiliza Material </a:t>
            </a:r>
            <a:r>
              <a:rPr lang="es-ES" sz="2000" dirty="0" err="1">
                <a:solidFill>
                  <a:schemeClr val="tx1"/>
                </a:solidFill>
                <a:latin typeface="Calibri" panose="020F0502020204030204" pitchFamily="34" charset="0"/>
                <a:cs typeface="Calibri" panose="020F0502020204030204" pitchFamily="34" charset="0"/>
              </a:rPr>
              <a:t>Desing</a:t>
            </a:r>
            <a:r>
              <a:rPr lang="es-ES" sz="2000" dirty="0">
                <a:solidFill>
                  <a:schemeClr val="tx1"/>
                </a:solidFill>
                <a:latin typeface="Calibri" panose="020F0502020204030204" pitchFamily="34" charset="0"/>
                <a:cs typeface="Calibri" panose="020F0502020204030204" pitchFamily="34" charset="0"/>
              </a:rPr>
              <a:t> 3. Material </a:t>
            </a:r>
            <a:r>
              <a:rPr lang="es-ES" sz="2000" dirty="0" err="1">
                <a:solidFill>
                  <a:schemeClr val="tx1"/>
                </a:solidFill>
                <a:latin typeface="Calibri" panose="020F0502020204030204" pitchFamily="34" charset="0"/>
                <a:cs typeface="Calibri" panose="020F0502020204030204" pitchFamily="34" charset="0"/>
              </a:rPr>
              <a:t>Design</a:t>
            </a:r>
            <a:r>
              <a:rPr lang="es-ES" sz="2000" dirty="0">
                <a:solidFill>
                  <a:schemeClr val="tx1"/>
                </a:solidFill>
                <a:latin typeface="Calibri" panose="020F0502020204030204" pitchFamily="34" charset="0"/>
                <a:cs typeface="Calibri" panose="020F0502020204030204" pitchFamily="34" charset="0"/>
              </a:rPr>
              <a:t> es un estilo de diseño de interfaces de Google.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Todos los componentes Jetpack Compose se pueden encontrar en la </a:t>
            </a:r>
            <a:r>
              <a:rPr lang="es-ES" sz="2000" dirty="0">
                <a:solidFill>
                  <a:schemeClr val="tx1"/>
                </a:solidFill>
                <a:latin typeface="Calibri" panose="020F0502020204030204" pitchFamily="34" charset="0"/>
                <a:cs typeface="Calibri" panose="020F0502020204030204" pitchFamily="34" charset="0"/>
                <a:hlinkClick r:id="rId2"/>
              </a:rPr>
              <a:t>documentación oficial</a:t>
            </a:r>
            <a:r>
              <a:rPr lang="es-ES" sz="2000" dirty="0">
                <a:solidFill>
                  <a:schemeClr val="tx1"/>
                </a:solidFill>
                <a:latin typeface="Calibri" panose="020F0502020204030204" pitchFamily="34" charset="0"/>
                <a:cs typeface="Calibri" panose="020F0502020204030204" pitchFamily="34" charset="0"/>
              </a:rPr>
              <a:t> con ejemplo visual y enlace a </a:t>
            </a:r>
            <a:r>
              <a:rPr lang="es-ES" sz="2000" dirty="0">
                <a:solidFill>
                  <a:schemeClr val="tx1"/>
                </a:solidFill>
                <a:latin typeface="Calibri" panose="020F0502020204030204" pitchFamily="34" charset="0"/>
                <a:cs typeface="Calibri" panose="020F0502020204030204" pitchFamily="34" charset="0"/>
                <a:hlinkClick r:id="rId3"/>
              </a:rPr>
              <a:t>Material </a:t>
            </a:r>
            <a:r>
              <a:rPr lang="es-ES" sz="2000" dirty="0" err="1">
                <a:solidFill>
                  <a:schemeClr val="tx1"/>
                </a:solidFill>
                <a:latin typeface="Calibri" panose="020F0502020204030204" pitchFamily="34" charset="0"/>
                <a:cs typeface="Calibri" panose="020F0502020204030204" pitchFamily="34" charset="0"/>
                <a:hlinkClick r:id="rId3"/>
              </a:rPr>
              <a:t>Design</a:t>
            </a:r>
            <a:r>
              <a:rPr lang="es-ES" sz="2000" dirty="0">
                <a:solidFill>
                  <a:schemeClr val="tx1"/>
                </a:solidFill>
                <a:latin typeface="Calibri" panose="020F0502020204030204" pitchFamily="34" charset="0"/>
                <a:cs typeface="Calibri" panose="020F0502020204030204" pitchFamily="34" charset="0"/>
                <a:hlinkClick r:id="rId3"/>
              </a:rPr>
              <a:t> 3</a:t>
            </a:r>
            <a:r>
              <a:rPr lang="es-ES" sz="2000" dirty="0">
                <a:solidFill>
                  <a:schemeClr val="tx1"/>
                </a:solidFill>
                <a:latin typeface="Calibri" panose="020F0502020204030204" pitchFamily="34" charset="0"/>
                <a:cs typeface="Calibri" panose="020F0502020204030204" pitchFamily="34" charset="0"/>
              </a:rPr>
              <a:t>: para ver cómo usar el componente y las guías de estilo:</a:t>
            </a:r>
          </a:p>
        </p:txBody>
      </p:sp>
      <p:pic>
        <p:nvPicPr>
          <p:cNvPr id="2" name="Imagen 1">
            <a:extLst>
              <a:ext uri="{FF2B5EF4-FFF2-40B4-BE49-F238E27FC236}">
                <a16:creationId xmlns:a16="http://schemas.microsoft.com/office/drawing/2014/main" id="{17F508D6-B926-40B5-AB56-0FC2BD324632}"/>
              </a:ext>
            </a:extLst>
          </p:cNvPr>
          <p:cNvPicPr>
            <a:picLocks noChangeAspect="1"/>
          </p:cNvPicPr>
          <p:nvPr/>
        </p:nvPicPr>
        <p:blipFill>
          <a:blip r:embed="rId4"/>
          <a:stretch>
            <a:fillRect/>
          </a:stretch>
        </p:blipFill>
        <p:spPr>
          <a:xfrm>
            <a:off x="518643" y="2878574"/>
            <a:ext cx="4449540" cy="3636004"/>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A7439261-1665-4F8D-A641-802AC4C056FF}"/>
              </a:ext>
            </a:extLst>
          </p:cNvPr>
          <p:cNvCxnSpPr>
            <a:cxnSpLocks/>
          </p:cNvCxnSpPr>
          <p:nvPr/>
        </p:nvCxnSpPr>
        <p:spPr>
          <a:xfrm flipV="1">
            <a:off x="2226365" y="4850298"/>
            <a:ext cx="3293571"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0" name="Imagen 9">
            <a:extLst>
              <a:ext uri="{FF2B5EF4-FFF2-40B4-BE49-F238E27FC236}">
                <a16:creationId xmlns:a16="http://schemas.microsoft.com/office/drawing/2014/main" id="{73D5A8A9-7FC5-4248-B7F0-1CF64CEB1FB3}"/>
              </a:ext>
            </a:extLst>
          </p:cNvPr>
          <p:cNvPicPr>
            <a:picLocks noChangeAspect="1"/>
          </p:cNvPicPr>
          <p:nvPr/>
        </p:nvPicPr>
        <p:blipFill>
          <a:blip r:embed="rId5"/>
          <a:stretch>
            <a:fillRect/>
          </a:stretch>
        </p:blipFill>
        <p:spPr>
          <a:xfrm>
            <a:off x="5674159" y="2878573"/>
            <a:ext cx="5999198" cy="3636003"/>
          </a:xfrm>
          <a:prstGeom prst="rect">
            <a:avLst/>
          </a:prstGeom>
          <a:noFill/>
          <a:ln w="57150">
            <a:solidFill>
              <a:schemeClr val="accent2"/>
            </a:solidFill>
          </a:ln>
        </p:spPr>
      </p:pic>
    </p:spTree>
    <p:extLst>
      <p:ext uri="{BB962C8B-B14F-4D97-AF65-F5344CB8AC3E}">
        <p14:creationId xmlns:p14="http://schemas.microsoft.com/office/powerpoint/2010/main" val="760761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Material 3</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 web de </a:t>
            </a:r>
            <a:r>
              <a:rPr lang="es-ES" sz="2200" dirty="0">
                <a:solidFill>
                  <a:schemeClr val="tx1"/>
                </a:solidFill>
                <a:latin typeface="Calibri" panose="020F0502020204030204" pitchFamily="34" charset="0"/>
                <a:cs typeface="Calibri" panose="020F0502020204030204" pitchFamily="34" charset="0"/>
                <a:hlinkClick r:id="rId2"/>
              </a:rPr>
              <a:t>Material </a:t>
            </a:r>
            <a:r>
              <a:rPr lang="es-ES" sz="2200" dirty="0" err="1">
                <a:solidFill>
                  <a:schemeClr val="tx1"/>
                </a:solidFill>
                <a:latin typeface="Calibri" panose="020F0502020204030204" pitchFamily="34" charset="0"/>
                <a:cs typeface="Calibri" panose="020F0502020204030204" pitchFamily="34" charset="0"/>
                <a:hlinkClick r:id="rId2"/>
              </a:rPr>
              <a:t>Design</a:t>
            </a:r>
            <a:r>
              <a:rPr lang="es-ES" sz="2200" dirty="0">
                <a:solidFill>
                  <a:schemeClr val="tx1"/>
                </a:solidFill>
                <a:latin typeface="Calibri" panose="020F0502020204030204" pitchFamily="34" charset="0"/>
                <a:cs typeface="Calibri" panose="020F0502020204030204" pitchFamily="34" charset="0"/>
                <a:hlinkClick r:id="rId2"/>
              </a:rPr>
              <a:t> 3</a:t>
            </a:r>
            <a:r>
              <a:rPr lang="es-ES" sz="2200" dirty="0">
                <a:solidFill>
                  <a:schemeClr val="tx1"/>
                </a:solidFill>
                <a:latin typeface="Calibri" panose="020F0502020204030204" pitchFamily="34" charset="0"/>
                <a:cs typeface="Calibri" panose="020F0502020204030204" pitchFamily="34" charset="0"/>
              </a:rPr>
              <a:t> ofrece información muy importante de cómo usar los componentes en el apartado </a:t>
            </a:r>
            <a:r>
              <a:rPr lang="es-ES" sz="2200" b="1" dirty="0" err="1">
                <a:solidFill>
                  <a:schemeClr val="tx1"/>
                </a:solidFill>
                <a:latin typeface="Calibri" panose="020F0502020204030204" pitchFamily="34" charset="0"/>
                <a:cs typeface="Calibri" panose="020F0502020204030204" pitchFamily="34" charset="0"/>
              </a:rPr>
              <a:t>Guidelines</a:t>
            </a:r>
            <a:r>
              <a:rPr lang="es-ES" sz="2200" dirty="0">
                <a:solidFill>
                  <a:schemeClr val="tx1"/>
                </a:solidFill>
                <a:latin typeface="Calibri" panose="020F0502020204030204" pitchFamily="34" charset="0"/>
                <a:cs typeface="Calibri" panose="020F0502020204030204" pitchFamily="34" charset="0"/>
              </a:rPr>
              <a:t> (guías de estilo):</a:t>
            </a:r>
          </a:p>
        </p:txBody>
      </p:sp>
      <p:pic>
        <p:nvPicPr>
          <p:cNvPr id="18" name="Imagen 17">
            <a:extLst>
              <a:ext uri="{FF2B5EF4-FFF2-40B4-BE49-F238E27FC236}">
                <a16:creationId xmlns:a16="http://schemas.microsoft.com/office/drawing/2014/main" id="{56B83868-4E85-4F17-AB23-97EEE231F799}"/>
              </a:ext>
            </a:extLst>
          </p:cNvPr>
          <p:cNvPicPr>
            <a:picLocks noChangeAspect="1"/>
          </p:cNvPicPr>
          <p:nvPr/>
        </p:nvPicPr>
        <p:blipFill>
          <a:blip r:embed="rId3"/>
          <a:stretch>
            <a:fillRect/>
          </a:stretch>
        </p:blipFill>
        <p:spPr>
          <a:xfrm>
            <a:off x="2525419" y="1983258"/>
            <a:ext cx="7141159" cy="4549486"/>
          </a:xfrm>
          <a:prstGeom prst="rect">
            <a:avLst/>
          </a:prstGeom>
          <a:noFill/>
          <a:ln w="57150">
            <a:solidFill>
              <a:schemeClr val="accent2"/>
            </a:solidFill>
          </a:ln>
        </p:spPr>
      </p:pic>
      <p:cxnSp>
        <p:nvCxnSpPr>
          <p:cNvPr id="19" name="Conector recto de flecha 18">
            <a:extLst>
              <a:ext uri="{FF2B5EF4-FFF2-40B4-BE49-F238E27FC236}">
                <a16:creationId xmlns:a16="http://schemas.microsoft.com/office/drawing/2014/main" id="{B1E911D6-57A0-4871-B3B3-B048F1CB4BD1}"/>
              </a:ext>
            </a:extLst>
          </p:cNvPr>
          <p:cNvCxnSpPr>
            <a:cxnSpLocks/>
          </p:cNvCxnSpPr>
          <p:nvPr/>
        </p:nvCxnSpPr>
        <p:spPr>
          <a:xfrm flipH="1" flipV="1">
            <a:off x="8961462" y="4000116"/>
            <a:ext cx="1314941" cy="58109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0" name="Rectángulo 19">
            <a:extLst>
              <a:ext uri="{FF2B5EF4-FFF2-40B4-BE49-F238E27FC236}">
                <a16:creationId xmlns:a16="http://schemas.microsoft.com/office/drawing/2014/main" id="{01E714A5-B426-4D43-8347-7288B504FCFB}"/>
              </a:ext>
            </a:extLst>
          </p:cNvPr>
          <p:cNvSpPr/>
          <p:nvPr/>
        </p:nvSpPr>
        <p:spPr>
          <a:xfrm>
            <a:off x="6009134" y="3645024"/>
            <a:ext cx="2880320" cy="75592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E01F403E-60C1-4AE7-9DCD-B26A6DA4244A}"/>
              </a:ext>
            </a:extLst>
          </p:cNvPr>
          <p:cNvSpPr/>
          <p:nvPr/>
        </p:nvSpPr>
        <p:spPr>
          <a:xfrm>
            <a:off x="6009134" y="5852385"/>
            <a:ext cx="2880320" cy="59752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de flecha 21">
            <a:extLst>
              <a:ext uri="{FF2B5EF4-FFF2-40B4-BE49-F238E27FC236}">
                <a16:creationId xmlns:a16="http://schemas.microsoft.com/office/drawing/2014/main" id="{0AFF370B-F1B1-4FE1-A9BE-5AF8967A5B71}"/>
              </a:ext>
            </a:extLst>
          </p:cNvPr>
          <p:cNvCxnSpPr>
            <a:cxnSpLocks/>
          </p:cNvCxnSpPr>
          <p:nvPr/>
        </p:nvCxnSpPr>
        <p:spPr>
          <a:xfrm flipH="1">
            <a:off x="8959035" y="5560432"/>
            <a:ext cx="1317368" cy="58390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5120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Los componentes </a:t>
            </a:r>
            <a:r>
              <a:rPr lang="es-ES" sz="2600" b="1" dirty="0">
                <a:solidFill>
                  <a:schemeClr val="tx1"/>
                </a:solidFill>
                <a:latin typeface="Calibri" panose="020F0502020204030204" pitchFamily="34" charset="0"/>
                <a:cs typeface="Calibri" panose="020F0502020204030204" pitchFamily="34" charset="0"/>
              </a:rPr>
              <a:t>Text</a:t>
            </a:r>
            <a:r>
              <a:rPr lang="es-ES" sz="2600" dirty="0">
                <a:solidFill>
                  <a:schemeClr val="tx1"/>
                </a:solidFill>
                <a:latin typeface="Calibri" panose="020F0502020204030204" pitchFamily="34" charset="0"/>
                <a:cs typeface="Calibri" panose="020F0502020204030204" pitchFamily="34" charset="0"/>
              </a:rPr>
              <a:t> y </a:t>
            </a:r>
            <a:r>
              <a:rPr lang="es-ES" sz="2600" b="1" dirty="0" err="1">
                <a:solidFill>
                  <a:schemeClr val="tx1"/>
                </a:solidFill>
                <a:latin typeface="Calibri" panose="020F0502020204030204" pitchFamily="34" charset="0"/>
                <a:cs typeface="Calibri" panose="020F0502020204030204" pitchFamily="34" charset="0"/>
              </a:rPr>
              <a:t>BasicText</a:t>
            </a:r>
            <a:r>
              <a:rPr lang="es-ES" sz="2600" dirty="0">
                <a:solidFill>
                  <a:schemeClr val="tx1"/>
                </a:solidFill>
                <a:latin typeface="Calibri" panose="020F0502020204030204" pitchFamily="34" charset="0"/>
                <a:cs typeface="Calibri" panose="020F0502020204030204" pitchFamily="34" charset="0"/>
              </a:rPr>
              <a:t> permiten mostrar una cadena de texto en la interfaz.</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La diferencia es que </a:t>
            </a:r>
            <a:r>
              <a:rPr lang="es-ES" sz="2600" b="1" dirty="0">
                <a:solidFill>
                  <a:schemeClr val="tx1"/>
                </a:solidFill>
                <a:latin typeface="Calibri" panose="020F0502020204030204" pitchFamily="34" charset="0"/>
                <a:cs typeface="Calibri" panose="020F0502020204030204" pitchFamily="34" charset="0"/>
              </a:rPr>
              <a:t>Text utiliza los principios de Material </a:t>
            </a:r>
            <a:r>
              <a:rPr lang="es-ES" sz="2600" dirty="0">
                <a:solidFill>
                  <a:schemeClr val="tx1"/>
                </a:solidFill>
                <a:latin typeface="Calibri" panose="020F0502020204030204" pitchFamily="34" charset="0"/>
                <a:cs typeface="Calibri" panose="020F0502020204030204" pitchFamily="34" charset="0"/>
              </a:rPr>
              <a:t>y </a:t>
            </a:r>
            <a:r>
              <a:rPr lang="es-ES" sz="2600" dirty="0" err="1">
                <a:solidFill>
                  <a:schemeClr val="tx1"/>
                </a:solidFill>
                <a:latin typeface="Calibri" panose="020F0502020204030204" pitchFamily="34" charset="0"/>
                <a:cs typeface="Calibri" panose="020F0502020204030204" pitchFamily="34" charset="0"/>
              </a:rPr>
              <a:t>BasicText</a:t>
            </a:r>
            <a:r>
              <a:rPr lang="es-ES" sz="2600" dirty="0">
                <a:solidFill>
                  <a:schemeClr val="tx1"/>
                </a:solidFill>
                <a:latin typeface="Calibri" panose="020F0502020204030204" pitchFamily="34" charset="0"/>
                <a:cs typeface="Calibri" panose="020F0502020204030204" pitchFamily="34" charset="0"/>
              </a:rPr>
              <a:t> no.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Su uso básico ya se ha estudiado en clase y es el siguiente:</a:t>
            </a:r>
          </a:p>
        </p:txBody>
      </p:sp>
      <p:pic>
        <p:nvPicPr>
          <p:cNvPr id="2" name="Imagen 1">
            <a:extLst>
              <a:ext uri="{FF2B5EF4-FFF2-40B4-BE49-F238E27FC236}">
                <a16:creationId xmlns:a16="http://schemas.microsoft.com/office/drawing/2014/main" id="{8820CBF2-1905-485C-9EA4-0D71DDBDBC6A}"/>
              </a:ext>
            </a:extLst>
          </p:cNvPr>
          <p:cNvPicPr>
            <a:picLocks noChangeAspect="1"/>
          </p:cNvPicPr>
          <p:nvPr/>
        </p:nvPicPr>
        <p:blipFill>
          <a:blip r:embed="rId2"/>
          <a:stretch>
            <a:fillRect/>
          </a:stretch>
        </p:blipFill>
        <p:spPr>
          <a:xfrm>
            <a:off x="3076029" y="4149080"/>
            <a:ext cx="6039941" cy="1152128"/>
          </a:xfrm>
          <a:prstGeom prst="rect">
            <a:avLst/>
          </a:prstGeom>
          <a:noFill/>
          <a:ln w="57150">
            <a:solidFill>
              <a:schemeClr val="accent2"/>
            </a:solidFill>
          </a:ln>
        </p:spPr>
      </p:pic>
    </p:spTree>
    <p:extLst>
      <p:ext uri="{BB962C8B-B14F-4D97-AF65-F5344CB8AC3E}">
        <p14:creationId xmlns:p14="http://schemas.microsoft.com/office/powerpoint/2010/main" val="332934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esta unidad se van a estudiar los diferentes componentes que ofrece Jetpack Compose para diseñar interfaces.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estudiarán componentes de presentación e interacción como textos, imágenes, diálogos…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También se estudiarán componentes de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que permiten organizar los elementos de la interfaz como columnas, rejillas, tarjetas…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42170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Es importante </a:t>
            </a:r>
            <a:r>
              <a:rPr lang="es-ES" sz="2600" b="1" dirty="0">
                <a:solidFill>
                  <a:schemeClr val="tx1"/>
                </a:solidFill>
                <a:latin typeface="Calibri" panose="020F0502020204030204" pitchFamily="34" charset="0"/>
                <a:cs typeface="Calibri" panose="020F0502020204030204" pitchFamily="34" charset="0"/>
              </a:rPr>
              <a:t>conocer el funcionamiento de los componentes </a:t>
            </a:r>
            <a:r>
              <a:rPr lang="es-ES" sz="2600" dirty="0">
                <a:solidFill>
                  <a:schemeClr val="tx1"/>
                </a:solidFill>
                <a:latin typeface="Calibri" panose="020F0502020204030204" pitchFamily="34" charset="0"/>
                <a:cs typeface="Calibri" panose="020F0502020204030204" pitchFamily="34" charset="0"/>
              </a:rPr>
              <a:t>de Jetpack Compose, se pulsa la tecla </a:t>
            </a:r>
            <a:r>
              <a:rPr lang="es-ES" sz="2600" b="1" dirty="0">
                <a:solidFill>
                  <a:schemeClr val="tx1"/>
                </a:solidFill>
                <a:latin typeface="Calibri" panose="020F0502020204030204" pitchFamily="34" charset="0"/>
                <a:cs typeface="Calibri" panose="020F0502020204030204" pitchFamily="34" charset="0"/>
              </a:rPr>
              <a:t>CTRL y sin soltar se hace clic izquierdo </a:t>
            </a:r>
            <a:r>
              <a:rPr lang="es-ES" sz="2600" dirty="0">
                <a:solidFill>
                  <a:schemeClr val="tx1"/>
                </a:solidFill>
                <a:latin typeface="Calibri" panose="020F0502020204030204" pitchFamily="34" charset="0"/>
                <a:cs typeface="Calibri" panose="020F0502020204030204" pitchFamily="34" charset="0"/>
              </a:rPr>
              <a:t>sobre el nombre de la clase.</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También funciona teniendo el cursor en el nombre y pulsado CTRL+B.</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De esta manera se abre en Android Studio el código del componente clicado.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Esta acción se puede hacer con cualquier clase, función, objeto…</a:t>
            </a:r>
          </a:p>
        </p:txBody>
      </p:sp>
      <p:pic>
        <p:nvPicPr>
          <p:cNvPr id="2" name="Imagen 1">
            <a:extLst>
              <a:ext uri="{FF2B5EF4-FFF2-40B4-BE49-F238E27FC236}">
                <a16:creationId xmlns:a16="http://schemas.microsoft.com/office/drawing/2014/main" id="{8820CBF2-1905-485C-9EA4-0D71DDBDBC6A}"/>
              </a:ext>
            </a:extLst>
          </p:cNvPr>
          <p:cNvPicPr>
            <a:picLocks noChangeAspect="1"/>
          </p:cNvPicPr>
          <p:nvPr/>
        </p:nvPicPr>
        <p:blipFill>
          <a:blip r:embed="rId2"/>
          <a:stretch>
            <a:fillRect/>
          </a:stretch>
        </p:blipFill>
        <p:spPr>
          <a:xfrm>
            <a:off x="2085189" y="2708920"/>
            <a:ext cx="3296110" cy="628738"/>
          </a:xfrm>
          <a:prstGeom prst="rect">
            <a:avLst/>
          </a:prstGeom>
          <a:noFill/>
          <a:ln w="57150">
            <a:solidFill>
              <a:schemeClr val="accent2"/>
            </a:solidFill>
          </a:ln>
        </p:spPr>
      </p:pic>
      <p:pic>
        <p:nvPicPr>
          <p:cNvPr id="3" name="Imagen 2">
            <a:extLst>
              <a:ext uri="{FF2B5EF4-FFF2-40B4-BE49-F238E27FC236}">
                <a16:creationId xmlns:a16="http://schemas.microsoft.com/office/drawing/2014/main" id="{016D6CDF-F458-4323-9A54-047C992B860C}"/>
              </a:ext>
            </a:extLst>
          </p:cNvPr>
          <p:cNvPicPr>
            <a:picLocks noChangeAspect="1"/>
          </p:cNvPicPr>
          <p:nvPr/>
        </p:nvPicPr>
        <p:blipFill rotWithShape="1">
          <a:blip r:embed="rId3"/>
          <a:srcRect r="1425" b="2230"/>
          <a:stretch/>
        </p:blipFill>
        <p:spPr>
          <a:xfrm>
            <a:off x="6810702" y="2708920"/>
            <a:ext cx="3296110" cy="624029"/>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3AB4580A-3E54-4B70-AF54-6B770160DEE0}"/>
              </a:ext>
            </a:extLst>
          </p:cNvPr>
          <p:cNvCxnSpPr>
            <a:cxnSpLocks/>
          </p:cNvCxnSpPr>
          <p:nvPr/>
        </p:nvCxnSpPr>
        <p:spPr>
          <a:xfrm>
            <a:off x="5567644" y="3036836"/>
            <a:ext cx="1427907"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018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Todas las funciones disponen de documentación </a:t>
            </a:r>
            <a:r>
              <a:rPr lang="es-ES" sz="2000" dirty="0" err="1">
                <a:solidFill>
                  <a:schemeClr val="tx1"/>
                </a:solidFill>
                <a:latin typeface="Calibri" panose="020F0502020204030204" pitchFamily="34" charset="0"/>
                <a:cs typeface="Calibri" panose="020F0502020204030204" pitchFamily="34" charset="0"/>
              </a:rPr>
              <a:t>KotlinDoc</a:t>
            </a:r>
            <a:r>
              <a:rPr lang="es-ES" sz="2000" dirty="0">
                <a:solidFill>
                  <a:schemeClr val="tx1"/>
                </a:solidFill>
                <a:latin typeface="Calibri" panose="020F0502020204030204" pitchFamily="34" charset="0"/>
                <a:cs typeface="Calibri" panose="020F0502020204030204" pitchFamily="34" charset="0"/>
              </a:rPr>
              <a:t> donde se explican los parámetros que aceptan:</a:t>
            </a:r>
          </a:p>
        </p:txBody>
      </p:sp>
      <p:pic>
        <p:nvPicPr>
          <p:cNvPr id="7" name="Imagen 6">
            <a:extLst>
              <a:ext uri="{FF2B5EF4-FFF2-40B4-BE49-F238E27FC236}">
                <a16:creationId xmlns:a16="http://schemas.microsoft.com/office/drawing/2014/main" id="{09668992-453A-48B9-8C3A-EF9E56B6467E}"/>
              </a:ext>
            </a:extLst>
          </p:cNvPr>
          <p:cNvPicPr>
            <a:picLocks noChangeAspect="1"/>
          </p:cNvPicPr>
          <p:nvPr/>
        </p:nvPicPr>
        <p:blipFill>
          <a:blip r:embed="rId2"/>
          <a:stretch>
            <a:fillRect/>
          </a:stretch>
        </p:blipFill>
        <p:spPr>
          <a:xfrm>
            <a:off x="1947967" y="1622568"/>
            <a:ext cx="4389223" cy="4923888"/>
          </a:xfrm>
          <a:prstGeom prst="rect">
            <a:avLst/>
          </a:prstGeom>
          <a:noFill/>
          <a:ln w="57150">
            <a:solidFill>
              <a:schemeClr val="accent2"/>
            </a:solidFill>
          </a:ln>
        </p:spPr>
      </p:pic>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a:blip r:embed="rId3"/>
          <a:stretch>
            <a:fillRect/>
          </a:stretch>
        </p:blipFill>
        <p:spPr>
          <a:xfrm>
            <a:off x="6759623" y="1622568"/>
            <a:ext cx="3559940" cy="4923888"/>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flipV="1">
            <a:off x="911424" y="3717032"/>
            <a:ext cx="1224136" cy="144016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7428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llamada a la función Text, al usar el nombre en los parámetros como recomienda Jetpack Compose, el orden de los mismos se puede alterar.</a:t>
            </a:r>
          </a:p>
        </p:txBody>
      </p:sp>
      <p:pic>
        <p:nvPicPr>
          <p:cNvPr id="2" name="Imagen 1">
            <a:extLst>
              <a:ext uri="{FF2B5EF4-FFF2-40B4-BE49-F238E27FC236}">
                <a16:creationId xmlns:a16="http://schemas.microsoft.com/office/drawing/2014/main" id="{71DF0A12-71A8-4FC3-8759-C49F33DF48FD}"/>
              </a:ext>
            </a:extLst>
          </p:cNvPr>
          <p:cNvPicPr>
            <a:picLocks noChangeAspect="1"/>
          </p:cNvPicPr>
          <p:nvPr/>
        </p:nvPicPr>
        <p:blipFill>
          <a:blip r:embed="rId2"/>
          <a:stretch>
            <a:fillRect/>
          </a:stretch>
        </p:blipFill>
        <p:spPr>
          <a:xfrm>
            <a:off x="1917969" y="2492896"/>
            <a:ext cx="8356061" cy="3597279"/>
          </a:xfrm>
          <a:prstGeom prst="rect">
            <a:avLst/>
          </a:prstGeom>
          <a:noFill/>
          <a:ln w="57150">
            <a:solidFill>
              <a:schemeClr val="accent2"/>
            </a:solidFill>
          </a:ln>
        </p:spPr>
      </p:pic>
    </p:spTree>
    <p:extLst>
      <p:ext uri="{BB962C8B-B14F-4D97-AF65-F5344CB8AC3E}">
        <p14:creationId xmlns:p14="http://schemas.microsoft.com/office/powerpoint/2010/main" val="394715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7017517"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Cuando se usan los componentes de </a:t>
            </a:r>
            <a:r>
              <a:rPr lang="es-ES" sz="2000" dirty="0" err="1">
                <a:solidFill>
                  <a:schemeClr val="tx1"/>
                </a:solidFill>
                <a:latin typeface="Calibri" panose="020F0502020204030204" pitchFamily="34" charset="0"/>
                <a:cs typeface="Calibri" panose="020F0502020204030204" pitchFamily="34" charset="0"/>
              </a:rPr>
              <a:t>Jetpack</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Compose</a:t>
            </a:r>
            <a:r>
              <a:rPr lang="es-ES" sz="2000" dirty="0">
                <a:solidFill>
                  <a:schemeClr val="tx1"/>
                </a:solidFill>
                <a:latin typeface="Calibri" panose="020F0502020204030204" pitchFamily="34" charset="0"/>
                <a:cs typeface="Calibri" panose="020F0502020204030204" pitchFamily="34" charset="0"/>
              </a:rPr>
              <a:t>, igual que sucede con cualquier clase que no sea propia, es importante conocer qué parámetros tiene y cómo funciona.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el cursor en una clase/función/parámetro/variable se pulsa CTRL+B y Android Studio abre el archivo donde se define para poder consultarlo.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Por ejemplo:</a:t>
            </a:r>
          </a:p>
          <a:p>
            <a:pPr>
              <a:spcBef>
                <a:spcPts val="0"/>
              </a:spcBef>
              <a:spcAft>
                <a:spcPts val="0"/>
              </a:spcAft>
            </a:pPr>
            <a:r>
              <a:rPr lang="es-ES" sz="2000" dirty="0" err="1">
                <a:solidFill>
                  <a:schemeClr val="tx1"/>
                </a:solidFill>
                <a:latin typeface="Calibri" panose="020F0502020204030204" pitchFamily="34" charset="0"/>
                <a:cs typeface="Calibri" panose="020F0502020204030204" pitchFamily="34" charset="0"/>
              </a:rPr>
              <a:t>text</a:t>
            </a:r>
            <a:r>
              <a:rPr lang="es-ES" sz="2000" dirty="0">
                <a:solidFill>
                  <a:schemeClr val="tx1"/>
                </a:solidFill>
                <a:latin typeface="Calibri" panose="020F0502020204030204" pitchFamily="34" charset="0"/>
                <a:cs typeface="Calibri" panose="020F0502020204030204" pitchFamily="34" charset="0"/>
              </a:rPr>
              <a:t> necesita un </a:t>
            </a:r>
            <a:r>
              <a:rPr lang="es-ES" sz="2000" dirty="0" err="1">
                <a:solidFill>
                  <a:schemeClr val="tx1"/>
                </a:solidFill>
                <a:latin typeface="Calibri" panose="020F0502020204030204" pitchFamily="34" charset="0"/>
                <a:cs typeface="Calibri" panose="020F0502020204030204" pitchFamily="34" charset="0"/>
              </a:rPr>
              <a:t>String</a:t>
            </a:r>
            <a:r>
              <a:rPr lang="es-ES" sz="20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000"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 necesita un </a:t>
            </a:r>
            <a:r>
              <a:rPr lang="es-ES" sz="2000"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000" dirty="0" err="1">
                <a:solidFill>
                  <a:schemeClr val="tx1"/>
                </a:solidFill>
                <a:latin typeface="Calibri" panose="020F0502020204030204" pitchFamily="34" charset="0"/>
                <a:cs typeface="Calibri" panose="020F0502020204030204" pitchFamily="34" charset="0"/>
              </a:rPr>
              <a:t>fontWeight</a:t>
            </a:r>
            <a:r>
              <a:rPr lang="es-ES" sz="2000" dirty="0">
                <a:solidFill>
                  <a:schemeClr val="tx1"/>
                </a:solidFill>
                <a:latin typeface="Calibri" panose="020F0502020204030204" pitchFamily="34" charset="0"/>
                <a:cs typeface="Calibri" panose="020F0502020204030204" pitchFamily="34" charset="0"/>
              </a:rPr>
              <a:t> necesita un </a:t>
            </a:r>
            <a:r>
              <a:rPr lang="es-ES" sz="2000" dirty="0" err="1">
                <a:solidFill>
                  <a:schemeClr val="tx1"/>
                </a:solidFill>
                <a:latin typeface="Calibri" panose="020F0502020204030204" pitchFamily="34" charset="0"/>
                <a:cs typeface="Calibri" panose="020F0502020204030204" pitchFamily="34" charset="0"/>
              </a:rPr>
              <a:t>FontWeight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Navegando por los parámetros con CTRL+B se puede saber el tipo de dato que acepta. Esto también se puede consultar por internet en la documentación oficial.</a:t>
            </a:r>
          </a:p>
        </p:txBody>
      </p:sp>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rotWithShape="1">
          <a:blip r:embed="rId2"/>
          <a:srcRect t="2299" r="40360" b="61738"/>
          <a:stretch/>
        </p:blipFill>
        <p:spPr>
          <a:xfrm>
            <a:off x="7618503" y="2163288"/>
            <a:ext cx="4054854" cy="338180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a:off x="8184232" y="1412776"/>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30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único </a:t>
            </a:r>
            <a:r>
              <a:rPr lang="es-ES" sz="2800" b="1" dirty="0">
                <a:solidFill>
                  <a:schemeClr val="tx1"/>
                </a:solidFill>
                <a:latin typeface="Calibri" panose="020F0502020204030204" pitchFamily="34" charset="0"/>
                <a:cs typeface="Calibri" panose="020F0502020204030204" pitchFamily="34" charset="0"/>
              </a:rPr>
              <a:t>parámetro obligatorio </a:t>
            </a:r>
            <a:r>
              <a:rPr lang="es-ES" sz="2800" dirty="0">
                <a:solidFill>
                  <a:schemeClr val="tx1"/>
                </a:solidFill>
                <a:latin typeface="Calibri" panose="020F0502020204030204" pitchFamily="34" charset="0"/>
                <a:cs typeface="Calibri" panose="020F0502020204030204" pitchFamily="34" charset="0"/>
              </a:rPr>
              <a:t>es </a:t>
            </a:r>
            <a:r>
              <a:rPr lang="es-ES" sz="2800" b="1" dirty="0" err="1">
                <a:solidFill>
                  <a:schemeClr val="tx1"/>
                </a:solidFill>
                <a:latin typeface="Calibri" panose="020F0502020204030204" pitchFamily="34" charset="0"/>
                <a:cs typeface="Calibri" panose="020F0502020204030204" pitchFamily="34" charset="0"/>
              </a:rPr>
              <a:t>text</a:t>
            </a:r>
            <a:r>
              <a:rPr lang="es-ES" sz="2800" dirty="0">
                <a:solidFill>
                  <a:schemeClr val="tx1"/>
                </a:solidFill>
                <a:latin typeface="Calibri" panose="020F0502020204030204" pitchFamily="34" charset="0"/>
                <a:cs typeface="Calibri" panose="020F0502020204030204" pitchFamily="34" charset="0"/>
              </a:rPr>
              <a:t> que será la cadena a mostrar.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resto de parámetros se pueden omitir (tienen asignado un valor), en ese caso </a:t>
            </a:r>
            <a:r>
              <a:rPr lang="es-ES" sz="2800" dirty="0" err="1">
                <a:solidFill>
                  <a:schemeClr val="tx1"/>
                </a:solidFill>
                <a:latin typeface="Calibri" panose="020F0502020204030204" pitchFamily="34" charset="0"/>
                <a:cs typeface="Calibri" panose="020F0502020204030204" pitchFamily="34" charset="0"/>
              </a:rPr>
              <a:t>Kotlin</a:t>
            </a:r>
            <a:r>
              <a:rPr lang="es-ES" sz="2800" dirty="0">
                <a:solidFill>
                  <a:schemeClr val="tx1"/>
                </a:solidFill>
                <a:latin typeface="Calibri" panose="020F0502020204030204" pitchFamily="34" charset="0"/>
                <a:cs typeface="Calibri" panose="020F0502020204030204" pitchFamily="34" charset="0"/>
              </a:rPr>
              <a:t> le pondrá los valores por defecto.</a:t>
            </a:r>
          </a:p>
        </p:txBody>
      </p:sp>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rotWithShape="1">
          <a:blip r:embed="rId2"/>
          <a:srcRect r="43122" b="61738"/>
          <a:stretch/>
        </p:blipFill>
        <p:spPr>
          <a:xfrm>
            <a:off x="4309656" y="3054090"/>
            <a:ext cx="3572687" cy="3324117"/>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flipH="1">
            <a:off x="5473364" y="3154030"/>
            <a:ext cx="1179268" cy="3679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5050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658546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Algunos ejemplos de Text con parámetros: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Con el parámetro </a:t>
            </a:r>
            <a:r>
              <a:rPr lang="es-ES" sz="2600" b="1" dirty="0" err="1">
                <a:solidFill>
                  <a:schemeClr val="tx1"/>
                </a:solidFill>
                <a:latin typeface="Calibri" panose="020F0502020204030204" pitchFamily="34" charset="0"/>
                <a:cs typeface="Calibri" panose="020F0502020204030204" pitchFamily="34" charset="0"/>
              </a:rPr>
              <a:t>style</a:t>
            </a:r>
            <a:r>
              <a:rPr lang="es-ES" sz="2600" dirty="0">
                <a:solidFill>
                  <a:schemeClr val="tx1"/>
                </a:solidFill>
                <a:latin typeface="Calibri" panose="020F0502020204030204" pitchFamily="34" charset="0"/>
                <a:cs typeface="Calibri" panose="020F0502020204030204" pitchFamily="34" charset="0"/>
              </a:rPr>
              <a:t> se pueden indicar diferentes configuraciones de estilo a la vez.</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Aunque se pueden usar los parámetros específicos como </a:t>
            </a:r>
            <a:r>
              <a:rPr lang="es-ES" sz="2600" b="1" dirty="0">
                <a:solidFill>
                  <a:schemeClr val="tx1"/>
                </a:solidFill>
                <a:latin typeface="Calibri" panose="020F0502020204030204" pitchFamily="34" charset="0"/>
                <a:cs typeface="Calibri" panose="020F0502020204030204" pitchFamily="34" charset="0"/>
              </a:rPr>
              <a:t>color</a:t>
            </a:r>
            <a:r>
              <a:rPr lang="es-ES" sz="2600" dirty="0">
                <a:solidFill>
                  <a:schemeClr val="tx1"/>
                </a:solidFill>
                <a:latin typeface="Calibri" panose="020F0502020204030204" pitchFamily="34" charset="0"/>
                <a:cs typeface="Calibri" panose="020F0502020204030204" pitchFamily="34" charset="0"/>
              </a:rPr>
              <a:t>, </a:t>
            </a:r>
            <a:r>
              <a:rPr lang="es-ES" sz="2600" b="1" dirty="0" err="1">
                <a:solidFill>
                  <a:schemeClr val="tx1"/>
                </a:solidFill>
                <a:latin typeface="Calibri" panose="020F0502020204030204" pitchFamily="34" charset="0"/>
                <a:cs typeface="Calibri" panose="020F0502020204030204" pitchFamily="34" charset="0"/>
              </a:rPr>
              <a:t>fontSize</a:t>
            </a:r>
            <a:r>
              <a:rPr lang="es-ES" sz="2600" dirty="0">
                <a:solidFill>
                  <a:schemeClr val="tx1"/>
                </a:solidFill>
                <a:latin typeface="Calibri" panose="020F0502020204030204" pitchFamily="34" charset="0"/>
                <a:cs typeface="Calibri" panose="020F0502020204030204" pitchFamily="34" charset="0"/>
              </a:rPr>
              <a:t>…</a:t>
            </a:r>
            <a:endParaRPr lang="es-ES" sz="2600" b="1" dirty="0">
              <a:solidFill>
                <a:schemeClr val="tx1"/>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953C590D-0432-4937-BE26-3A65108E0F84}"/>
              </a:ext>
            </a:extLst>
          </p:cNvPr>
          <p:cNvPicPr>
            <a:picLocks noChangeAspect="1"/>
          </p:cNvPicPr>
          <p:nvPr/>
        </p:nvPicPr>
        <p:blipFill>
          <a:blip r:embed="rId2"/>
          <a:stretch>
            <a:fillRect/>
          </a:stretch>
        </p:blipFill>
        <p:spPr>
          <a:xfrm>
            <a:off x="6744072" y="1484784"/>
            <a:ext cx="4929285" cy="4760916"/>
          </a:xfrm>
          <a:prstGeom prst="rect">
            <a:avLst/>
          </a:prstGeom>
          <a:noFill/>
          <a:ln w="57150">
            <a:solidFill>
              <a:schemeClr val="accent2"/>
            </a:solidFill>
          </a:ln>
        </p:spPr>
      </p:pic>
    </p:spTree>
    <p:extLst>
      <p:ext uri="{BB962C8B-B14F-4D97-AF65-F5344CB8AC3E}">
        <p14:creationId xmlns:p14="http://schemas.microsoft.com/office/powerpoint/2010/main" val="894774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u="sng" dirty="0">
                <a:solidFill>
                  <a:schemeClr val="tx1"/>
                </a:solidFill>
                <a:latin typeface="Calibri" panose="020F0502020204030204" pitchFamily="34" charset="0"/>
                <a:cs typeface="Calibri" panose="020F0502020204030204" pitchFamily="34" charset="0"/>
              </a:rPr>
              <a:t>Todos los componentes</a:t>
            </a:r>
            <a:r>
              <a:rPr lang="es-ES" sz="2800" dirty="0">
                <a:solidFill>
                  <a:schemeClr val="tx1"/>
                </a:solidFill>
                <a:latin typeface="Calibri" panose="020F0502020204030204" pitchFamily="34" charset="0"/>
                <a:cs typeface="Calibri" panose="020F0502020204030204" pitchFamily="34" charset="0"/>
              </a:rPr>
              <a:t> tienen un parámetro </a:t>
            </a:r>
            <a:r>
              <a:rPr lang="es-ES" sz="2800" b="1" u="sng"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defecto el </a:t>
            </a:r>
            <a:r>
              <a:rPr lang="es-ES" sz="2800" b="1" dirty="0">
                <a:solidFill>
                  <a:schemeClr val="tx1"/>
                </a:solidFill>
                <a:latin typeface="Calibri" panose="020F0502020204030204" pitchFamily="34" charset="0"/>
                <a:cs typeface="Calibri" panose="020F0502020204030204" pitchFamily="34" charset="0"/>
              </a:rPr>
              <a:t>parámetro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contiene un objeto </a:t>
            </a:r>
            <a:r>
              <a:rPr lang="es-ES" sz="2800" b="1" dirty="0" err="1">
                <a:solidFill>
                  <a:schemeClr val="tx1"/>
                </a:solidFill>
                <a:latin typeface="Calibri" panose="020F0502020204030204" pitchFamily="34" charset="0"/>
                <a:cs typeface="Calibri" panose="020F0502020204030204" pitchFamily="34" charset="0"/>
              </a:rPr>
              <a:t>Modifier</a:t>
            </a:r>
            <a:r>
              <a:rPr lang="es-ES" sz="2800" b="1" dirty="0">
                <a:solidFill>
                  <a:schemeClr val="tx1"/>
                </a:solidFill>
                <a:latin typeface="Calibri" panose="020F0502020204030204" pitchFamily="34" charset="0"/>
                <a:cs typeface="Calibri" panose="020F0502020204030204" pitchFamily="34" charset="0"/>
              </a:rPr>
              <a:t> con la configuración básica</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rotWithShape="1">
          <a:blip r:embed="rId2"/>
          <a:srcRect b="88660"/>
          <a:stretch/>
        </p:blipFill>
        <p:spPr>
          <a:xfrm>
            <a:off x="2955361" y="2204864"/>
            <a:ext cx="6281277" cy="985173"/>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a:off x="1767569" y="2832898"/>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35501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objeto </a:t>
            </a:r>
            <a:r>
              <a:rPr lang="es-ES" sz="2200" b="1" dirty="0" err="1">
                <a:solidFill>
                  <a:schemeClr val="tx1"/>
                </a:solidFill>
                <a:latin typeface="Calibri" panose="020F0502020204030204" pitchFamily="34" charset="0"/>
                <a:cs typeface="Calibri" panose="020F0502020204030204" pitchFamily="34" charset="0"/>
              </a:rPr>
              <a:t>Modifier</a:t>
            </a:r>
            <a:r>
              <a:rPr lang="es-ES" sz="2200" dirty="0">
                <a:solidFill>
                  <a:schemeClr val="tx1"/>
                </a:solidFill>
                <a:latin typeface="Calibri" panose="020F0502020204030204" pitchFamily="34" charset="0"/>
                <a:cs typeface="Calibri" panose="020F0502020204030204" pitchFamily="34" charset="0"/>
              </a:rPr>
              <a:t> es un </a:t>
            </a:r>
            <a:r>
              <a:rPr lang="es-ES" sz="2200" b="1" dirty="0" err="1">
                <a:solidFill>
                  <a:schemeClr val="tx1"/>
                </a:solidFill>
                <a:latin typeface="Calibri" panose="020F0502020204030204" pitchFamily="34" charset="0"/>
                <a:cs typeface="Calibri" panose="020F0502020204030204" pitchFamily="34" charset="0"/>
              </a:rPr>
              <a:t>Companion</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Object</a:t>
            </a:r>
            <a:r>
              <a:rPr lang="es-ES" sz="2200" dirty="0">
                <a:solidFill>
                  <a:schemeClr val="tx1"/>
                </a:solidFill>
                <a:latin typeface="Calibri" panose="020F0502020204030204" pitchFamily="34" charset="0"/>
                <a:cs typeface="Calibri" panose="020F0502020204030204" pitchFamily="34" charset="0"/>
              </a:rPr>
              <a:t> con muchas funciones de extensión para modificar los componentes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Además, es de tipo </a:t>
            </a:r>
            <a:r>
              <a:rPr lang="es-ES" sz="2200" b="1" dirty="0" err="1">
                <a:solidFill>
                  <a:schemeClr val="tx1"/>
                </a:solidFill>
                <a:latin typeface="Calibri" panose="020F0502020204030204" pitchFamily="34" charset="0"/>
                <a:cs typeface="Calibri" panose="020F0502020204030204" pitchFamily="34" charset="0"/>
              </a:rPr>
              <a:t>builder</a:t>
            </a:r>
            <a:r>
              <a:rPr lang="es-ES" sz="2200" dirty="0">
                <a:solidFill>
                  <a:schemeClr val="tx1"/>
                </a:solidFill>
                <a:latin typeface="Calibri" panose="020F0502020204030204" pitchFamily="34" charset="0"/>
                <a:cs typeface="Calibri" panose="020F0502020204030204" pitchFamily="34" charset="0"/>
              </a:rPr>
              <a:t> por lo que se pueden concatenar las llamadas a las funciones mediante el punto.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a:t>
            </a:r>
            <a:r>
              <a:rPr lang="es-ES" sz="2200" b="1" dirty="0">
                <a:solidFill>
                  <a:schemeClr val="tx1"/>
                </a:solidFill>
                <a:latin typeface="Calibri" panose="020F0502020204030204" pitchFamily="34" charset="0"/>
                <a:cs typeface="Calibri" panose="020F0502020204030204" pitchFamily="34" charset="0"/>
              </a:rPr>
              <a:t>orden</a:t>
            </a:r>
            <a:r>
              <a:rPr lang="es-ES" sz="2200" dirty="0">
                <a:solidFill>
                  <a:schemeClr val="tx1"/>
                </a:solidFill>
                <a:latin typeface="Calibri" panose="020F0502020204030204" pitchFamily="34" charset="0"/>
                <a:cs typeface="Calibri" panose="020F0502020204030204" pitchFamily="34" charset="0"/>
              </a:rPr>
              <a:t> de llamada a las funciones es </a:t>
            </a:r>
            <a:r>
              <a:rPr lang="es-ES" sz="2200" b="1" dirty="0">
                <a:solidFill>
                  <a:schemeClr val="tx1"/>
                </a:solidFill>
                <a:latin typeface="Calibri" panose="020F0502020204030204" pitchFamily="34" charset="0"/>
                <a:cs typeface="Calibri" panose="020F0502020204030204" pitchFamily="34" charset="0"/>
              </a:rPr>
              <a:t>importante</a:t>
            </a:r>
            <a:r>
              <a:rPr lang="es-ES" sz="2200" dirty="0">
                <a:solidFill>
                  <a:schemeClr val="tx1"/>
                </a:solidFill>
                <a:latin typeface="Calibri" panose="020F0502020204030204" pitchFamily="34" charset="0"/>
                <a:cs typeface="Calibri" panose="020F0502020204030204" pitchFamily="34" charset="0"/>
              </a:rPr>
              <a:t> y gracias a él se crean diferentes efectos.</a:t>
            </a:r>
          </a:p>
          <a:p>
            <a:pPr marL="0" indent="0">
              <a:spcBef>
                <a:spcPts val="0"/>
              </a:spcBef>
              <a:spcAft>
                <a:spcPts val="0"/>
              </a:spcAft>
              <a:buNone/>
            </a:pPr>
            <a:endParaRPr lang="es-ES" sz="22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Las funciones que contiene </a:t>
            </a:r>
            <a:r>
              <a:rPr lang="es-ES" sz="2200" dirty="0" err="1">
                <a:solidFill>
                  <a:schemeClr val="tx1"/>
                </a:solidFill>
                <a:latin typeface="Calibri" panose="020F0502020204030204" pitchFamily="34" charset="0"/>
                <a:cs typeface="Calibri" panose="020F0502020204030204" pitchFamily="34" charset="0"/>
              </a:rPr>
              <a:t>Modifier</a:t>
            </a:r>
            <a:r>
              <a:rPr lang="es-ES" sz="2200" dirty="0">
                <a:solidFill>
                  <a:schemeClr val="tx1"/>
                </a:solidFill>
                <a:latin typeface="Calibri" panose="020F0502020204030204" pitchFamily="34" charset="0"/>
                <a:cs typeface="Calibri" panose="020F0502020204030204" pitchFamily="34" charset="0"/>
              </a:rPr>
              <a:t> se pueden clasificar extraoficialmente en:</a:t>
            </a:r>
          </a:p>
        </p:txBody>
      </p:sp>
      <p:graphicFrame>
        <p:nvGraphicFramePr>
          <p:cNvPr id="6" name="Tabla 2">
            <a:extLst>
              <a:ext uri="{FF2B5EF4-FFF2-40B4-BE49-F238E27FC236}">
                <a16:creationId xmlns:a16="http://schemas.microsoft.com/office/drawing/2014/main" id="{83984AB0-EF13-4F26-8648-5C3273BE77AD}"/>
              </a:ext>
            </a:extLst>
          </p:cNvPr>
          <p:cNvGraphicFramePr>
            <a:graphicFrameLocks noGrp="1"/>
          </p:cNvGraphicFramePr>
          <p:nvPr>
            <p:extLst>
              <p:ext uri="{D42A27DB-BD31-4B8C-83A1-F6EECF244321}">
                <p14:modId xmlns:p14="http://schemas.microsoft.com/office/powerpoint/2010/main" val="2531221187"/>
              </p:ext>
            </p:extLst>
          </p:nvPr>
        </p:nvGraphicFramePr>
        <p:xfrm>
          <a:off x="1739515" y="4356367"/>
          <a:ext cx="8712969" cy="2021840"/>
        </p:xfrm>
        <a:graphic>
          <a:graphicData uri="http://schemas.openxmlformats.org/drawingml/2006/table">
            <a:tbl>
              <a:tblPr bandRow="1">
                <a:tableStyleId>{00A15C55-8517-42AA-B614-E9B94910E393}</a:tableStyleId>
              </a:tblPr>
              <a:tblGrid>
                <a:gridCol w="2736305">
                  <a:extLst>
                    <a:ext uri="{9D8B030D-6E8A-4147-A177-3AD203B41FA5}">
                      <a16:colId xmlns:a16="http://schemas.microsoft.com/office/drawing/2014/main" val="2233402851"/>
                    </a:ext>
                  </a:extLst>
                </a:gridCol>
                <a:gridCol w="5976664">
                  <a:extLst>
                    <a:ext uri="{9D8B030D-6E8A-4147-A177-3AD203B41FA5}">
                      <a16:colId xmlns:a16="http://schemas.microsoft.com/office/drawing/2014/main" val="327626987"/>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b="1" dirty="0">
                          <a:solidFill>
                            <a:schemeClr val="tx1"/>
                          </a:solidFill>
                          <a:latin typeface="Calibri" panose="020F0502020204030204" pitchFamily="34" charset="0"/>
                          <a:cs typeface="Calibri" panose="020F0502020204030204" pitchFamily="34" charset="0"/>
                        </a:rPr>
                        <a:t>De posicionamiento y tamaño</a:t>
                      </a:r>
                      <a:endParaRPr lang="es-ES" sz="1800" dirty="0">
                        <a:solidFill>
                          <a:schemeClr val="tx1"/>
                        </a:solidFill>
                        <a:latin typeface="Calibri" panose="020F0502020204030204" pitchFamily="34" charset="0"/>
                        <a:cs typeface="Calibri" panose="020F0502020204030204" pitchFamily="34" charset="0"/>
                      </a:endParaRPr>
                    </a:p>
                  </a:txBody>
                  <a:tcPr/>
                </a:tc>
                <a:tc>
                  <a:txBody>
                    <a:bodyPr/>
                    <a:lstStyle/>
                    <a:p>
                      <a:pPr marL="0" lvl="0" indent="-133200" algn="l">
                        <a:spcBef>
                          <a:spcPts val="0"/>
                        </a:spcBef>
                        <a:spcAft>
                          <a:spcPts val="0"/>
                        </a:spcAft>
                        <a:buNone/>
                      </a:pPr>
                      <a:r>
                        <a:rPr lang="es-ES" sz="1800" dirty="0" err="1">
                          <a:solidFill>
                            <a:schemeClr val="tx1"/>
                          </a:solidFill>
                          <a:latin typeface="Calibri" panose="020F0502020204030204" pitchFamily="34" charset="0"/>
                          <a:cs typeface="Calibri" panose="020F0502020204030204" pitchFamily="34" charset="0"/>
                        </a:rPr>
                        <a:t>fillMaxSize</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fillMaxWidth</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fillMaxHeight</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wrapContentSize</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wrapContentHeigtht</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width</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height</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aspectRatio</a:t>
                      </a:r>
                      <a:r>
                        <a:rPr lang="es-ES" sz="1800" dirty="0">
                          <a:solidFill>
                            <a:schemeClr val="tx1"/>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5138637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b="1" dirty="0">
                          <a:solidFill>
                            <a:schemeClr val="tx1"/>
                          </a:solidFill>
                          <a:latin typeface="Calibri" panose="020F0502020204030204" pitchFamily="34" charset="0"/>
                          <a:cs typeface="Calibri" panose="020F0502020204030204" pitchFamily="34" charset="0"/>
                        </a:rPr>
                        <a:t>De funcionalidad</a:t>
                      </a:r>
                      <a:endParaRPr lang="es-ES" sz="1800"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s-ES" sz="1800" dirty="0" err="1"/>
                        <a:t>clickable</a:t>
                      </a:r>
                      <a:r>
                        <a:rPr lang="es-ES" sz="1800" dirty="0"/>
                        <a:t>, </a:t>
                      </a:r>
                      <a:r>
                        <a:rPr lang="es-ES" sz="1800" dirty="0" err="1"/>
                        <a:t>toggleable</a:t>
                      </a:r>
                      <a:r>
                        <a:rPr lang="es-ES" sz="1800" dirty="0"/>
                        <a:t>, </a:t>
                      </a:r>
                      <a:r>
                        <a:rPr lang="es-ES" sz="1800" dirty="0" err="1"/>
                        <a:t>horizontalScroll</a:t>
                      </a:r>
                      <a:r>
                        <a:rPr lang="es-ES" sz="1800" dirty="0"/>
                        <a:t>, </a:t>
                      </a:r>
                      <a:r>
                        <a:rPr lang="es-ES" sz="1800" dirty="0" err="1"/>
                        <a:t>verticalScroll</a:t>
                      </a:r>
                      <a:r>
                        <a:rPr lang="es-ES" sz="1800" dirty="0"/>
                        <a:t>…</a:t>
                      </a:r>
                    </a:p>
                  </a:txBody>
                  <a:tcPr/>
                </a:tc>
                <a:extLst>
                  <a:ext uri="{0D108BD9-81ED-4DB2-BD59-A6C34878D82A}">
                    <a16:rowId xmlns:a16="http://schemas.microsoft.com/office/drawing/2014/main" val="170604294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b="1" dirty="0">
                          <a:solidFill>
                            <a:schemeClr val="tx1"/>
                          </a:solidFill>
                          <a:latin typeface="Calibri" panose="020F0502020204030204" pitchFamily="34" charset="0"/>
                          <a:cs typeface="Calibri" panose="020F0502020204030204" pitchFamily="34" charset="0"/>
                        </a:rPr>
                        <a:t>De apariencia</a:t>
                      </a:r>
                      <a:endParaRPr lang="es-ES" sz="18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dirty="0" err="1">
                          <a:solidFill>
                            <a:schemeClr val="tx1"/>
                          </a:solidFill>
                          <a:latin typeface="Calibri" panose="020F0502020204030204" pitchFamily="34" charset="0"/>
                          <a:cs typeface="Calibri" panose="020F0502020204030204" pitchFamily="34" charset="0"/>
                        </a:rPr>
                        <a:t>padding</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border</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alpha</a:t>
                      </a:r>
                      <a:r>
                        <a:rPr lang="es-ES" sz="1800" dirty="0">
                          <a:solidFill>
                            <a:schemeClr val="tx1"/>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96534585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b="1" dirty="0" err="1">
                          <a:solidFill>
                            <a:schemeClr val="tx1"/>
                          </a:solidFill>
                          <a:latin typeface="Calibri" panose="020F0502020204030204" pitchFamily="34" charset="0"/>
                          <a:cs typeface="Calibri" panose="020F0502020204030204" pitchFamily="34" charset="0"/>
                        </a:rPr>
                        <a:t>Listeners</a:t>
                      </a:r>
                      <a:endParaRPr lang="es-ES" sz="1800" b="1" dirty="0">
                        <a:solidFill>
                          <a:schemeClr val="tx1"/>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s-ES" sz="1800" dirty="0">
                          <a:solidFill>
                            <a:schemeClr val="tx1"/>
                          </a:solidFill>
                          <a:latin typeface="Calibri" panose="020F0502020204030204" pitchFamily="34" charset="0"/>
                          <a:cs typeface="Calibri" panose="020F0502020204030204" pitchFamily="34" charset="0"/>
                        </a:rPr>
                        <a:t>(manejadores de eventos)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dirty="0" err="1">
                          <a:solidFill>
                            <a:schemeClr val="tx1"/>
                          </a:solidFill>
                          <a:latin typeface="Calibri" panose="020F0502020204030204" pitchFamily="34" charset="0"/>
                          <a:cs typeface="Calibri" panose="020F0502020204030204" pitchFamily="34" charset="0"/>
                        </a:rPr>
                        <a:t>clickable</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onFocusChanged</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onKeyEvent</a:t>
                      </a:r>
                      <a:r>
                        <a:rPr lang="es-ES" sz="1800" dirty="0">
                          <a:solidFill>
                            <a:schemeClr val="tx1"/>
                          </a:solidFill>
                          <a:latin typeface="Calibri" panose="020F0502020204030204" pitchFamily="34" charset="0"/>
                          <a:cs typeface="Calibri" panose="020F0502020204030204" pitchFamily="34" charset="0"/>
                        </a:rPr>
                        <a:t>, </a:t>
                      </a:r>
                      <a:r>
                        <a:rPr lang="es-ES" sz="1800" dirty="0" err="1">
                          <a:solidFill>
                            <a:schemeClr val="tx1"/>
                          </a:solidFill>
                          <a:latin typeface="Calibri" panose="020F0502020204030204" pitchFamily="34" charset="0"/>
                          <a:cs typeface="Calibri" panose="020F0502020204030204" pitchFamily="34" charset="0"/>
                        </a:rPr>
                        <a:t>onSizeChanged</a:t>
                      </a:r>
                      <a:r>
                        <a:rPr lang="es-ES" sz="1800" dirty="0">
                          <a:solidFill>
                            <a:schemeClr val="tx1"/>
                          </a:solidFill>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1880576104"/>
                  </a:ext>
                </a:extLst>
              </a:tr>
            </a:tbl>
          </a:graphicData>
        </a:graphic>
      </p:graphicFrame>
    </p:spTree>
    <p:extLst>
      <p:ext uri="{BB962C8B-B14F-4D97-AF65-F5344CB8AC3E}">
        <p14:creationId xmlns:p14="http://schemas.microsoft.com/office/powerpoint/2010/main" val="157010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 de </a:t>
            </a:r>
            <a:r>
              <a:rPr lang="es-ES" sz="2800" b="1" dirty="0">
                <a:solidFill>
                  <a:schemeClr val="tx1"/>
                </a:solidFill>
                <a:latin typeface="Calibri" panose="020F0502020204030204" pitchFamily="34" charset="0"/>
                <a:cs typeface="Calibri" panose="020F0502020204030204" pitchFamily="34" charset="0"/>
              </a:rPr>
              <a:t>Text</a:t>
            </a:r>
            <a:r>
              <a:rPr lang="es-ES" sz="2800" dirty="0">
                <a:solidFill>
                  <a:schemeClr val="tx1"/>
                </a:solidFill>
                <a:latin typeface="Calibri" panose="020F0502020204030204" pitchFamily="34" charset="0"/>
                <a:cs typeface="Calibri" panose="020F0502020204030204" pitchFamily="34" charset="0"/>
              </a:rPr>
              <a:t> con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a:t>
            </a:r>
            <a:r>
              <a:rPr lang="es-ES" sz="2800" b="1" dirty="0">
                <a:solidFill>
                  <a:schemeClr val="tx1"/>
                </a:solidFill>
                <a:latin typeface="Calibri" panose="020F0502020204030204" pitchFamily="34" charset="0"/>
                <a:cs typeface="Calibri" panose="020F0502020204030204" pitchFamily="34" charset="0"/>
              </a:rPr>
              <a:t>orden de llamada </a:t>
            </a:r>
            <a:r>
              <a:rPr lang="es-ES" sz="2800" dirty="0">
                <a:solidFill>
                  <a:schemeClr val="tx1"/>
                </a:solidFill>
                <a:latin typeface="Calibri" panose="020F0502020204030204" pitchFamily="34" charset="0"/>
                <a:cs typeface="Calibri" panose="020F0502020204030204" pitchFamily="34" charset="0"/>
              </a:rPr>
              <a:t>a las funciones de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altera el comportamiento:</a:t>
            </a:r>
          </a:p>
        </p:txBody>
      </p:sp>
      <p:pic>
        <p:nvPicPr>
          <p:cNvPr id="2" name="Imagen 1">
            <a:extLst>
              <a:ext uri="{FF2B5EF4-FFF2-40B4-BE49-F238E27FC236}">
                <a16:creationId xmlns:a16="http://schemas.microsoft.com/office/drawing/2014/main" id="{1057607F-373A-453B-B4D1-A2F9612F885F}"/>
              </a:ext>
            </a:extLst>
          </p:cNvPr>
          <p:cNvPicPr>
            <a:picLocks noChangeAspect="1"/>
          </p:cNvPicPr>
          <p:nvPr/>
        </p:nvPicPr>
        <p:blipFill>
          <a:blip r:embed="rId2"/>
          <a:stretch>
            <a:fillRect/>
          </a:stretch>
        </p:blipFill>
        <p:spPr>
          <a:xfrm>
            <a:off x="3205017" y="1747679"/>
            <a:ext cx="5781965" cy="1816778"/>
          </a:xfrm>
          <a:prstGeom prst="rect">
            <a:avLst/>
          </a:prstGeom>
          <a:noFill/>
          <a:ln w="57150">
            <a:solidFill>
              <a:schemeClr val="accent2"/>
            </a:solidFill>
          </a:ln>
        </p:spPr>
      </p:pic>
      <p:pic>
        <p:nvPicPr>
          <p:cNvPr id="3" name="Imagen 2">
            <a:extLst>
              <a:ext uri="{FF2B5EF4-FFF2-40B4-BE49-F238E27FC236}">
                <a16:creationId xmlns:a16="http://schemas.microsoft.com/office/drawing/2014/main" id="{0193F526-5514-47BF-A6D1-E4AA0A142EFA}"/>
              </a:ext>
            </a:extLst>
          </p:cNvPr>
          <p:cNvPicPr>
            <a:picLocks noChangeAspect="1"/>
          </p:cNvPicPr>
          <p:nvPr/>
        </p:nvPicPr>
        <p:blipFill rotWithShape="1">
          <a:blip r:embed="rId3"/>
          <a:srcRect r="988"/>
          <a:stretch/>
        </p:blipFill>
        <p:spPr>
          <a:xfrm>
            <a:off x="3205017" y="4309399"/>
            <a:ext cx="5781965" cy="1816778"/>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FE00FD57-C80C-433E-A0D0-5BF0AD518FE4}"/>
              </a:ext>
            </a:extLst>
          </p:cNvPr>
          <p:cNvCxnSpPr>
            <a:cxnSpLocks/>
          </p:cNvCxnSpPr>
          <p:nvPr/>
        </p:nvCxnSpPr>
        <p:spPr>
          <a:xfrm>
            <a:off x="2236696" y="2996952"/>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ector recto de flecha 6">
            <a:extLst>
              <a:ext uri="{FF2B5EF4-FFF2-40B4-BE49-F238E27FC236}">
                <a16:creationId xmlns:a16="http://schemas.microsoft.com/office/drawing/2014/main" id="{80E15F86-8408-49C0-813D-4DB2D2055597}"/>
              </a:ext>
            </a:extLst>
          </p:cNvPr>
          <p:cNvCxnSpPr>
            <a:cxnSpLocks/>
          </p:cNvCxnSpPr>
          <p:nvPr/>
        </p:nvCxnSpPr>
        <p:spPr>
          <a:xfrm>
            <a:off x="2236696" y="4864671"/>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89163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Gracias a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todos los componentes pueden ser </a:t>
            </a:r>
            <a:r>
              <a:rPr lang="es-ES" sz="2800" b="1" dirty="0" err="1">
                <a:solidFill>
                  <a:schemeClr val="tx1"/>
                </a:solidFill>
                <a:latin typeface="Calibri" panose="020F0502020204030204" pitchFamily="34" charset="0"/>
                <a:cs typeface="Calibri" panose="020F0502020204030204" pitchFamily="34" charset="0"/>
              </a:rPr>
              <a:t>clickable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orden en el que aparezca </a:t>
            </a:r>
            <a:r>
              <a:rPr lang="es-ES" sz="2800" b="1" dirty="0" err="1">
                <a:solidFill>
                  <a:schemeClr val="tx1"/>
                </a:solidFill>
                <a:latin typeface="Calibri" panose="020F0502020204030204" pitchFamily="34" charset="0"/>
                <a:cs typeface="Calibri" panose="020F0502020204030204" pitchFamily="34" charset="0"/>
              </a:rPr>
              <a:t>clickable</a:t>
            </a:r>
            <a:r>
              <a:rPr lang="es-ES" sz="2800" dirty="0">
                <a:solidFill>
                  <a:schemeClr val="tx1"/>
                </a:solidFill>
                <a:latin typeface="Calibri" panose="020F0502020204030204" pitchFamily="34" charset="0"/>
                <a:cs typeface="Calibri" panose="020F0502020204030204" pitchFamily="34" charset="0"/>
              </a:rPr>
              <a:t> también altera el comportamiento.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más manejadores de eventos: </a:t>
            </a:r>
            <a:r>
              <a:rPr lang="es-ES" sz="2800" dirty="0" err="1">
                <a:solidFill>
                  <a:schemeClr val="tx1"/>
                </a:solidFill>
                <a:latin typeface="Calibri" panose="020F0502020204030204" pitchFamily="34" charset="0"/>
                <a:cs typeface="Calibri" panose="020F0502020204030204" pitchFamily="34" charset="0"/>
              </a:rPr>
              <a:t>onFocusChanged</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onKeyEvent</a:t>
            </a:r>
            <a:r>
              <a:rPr lang="es-ES" sz="2800" dirty="0">
                <a:solidFill>
                  <a:schemeClr val="tx1"/>
                </a:solidFill>
                <a:latin typeface="Calibri" panose="020F0502020204030204" pitchFamily="34" charset="0"/>
                <a:cs typeface="Calibri" panose="020F0502020204030204" pitchFamily="34" charset="0"/>
              </a:rPr>
              <a:t>…</a:t>
            </a:r>
          </a:p>
        </p:txBody>
      </p:sp>
      <p:pic>
        <p:nvPicPr>
          <p:cNvPr id="8" name="Imagen 7">
            <a:extLst>
              <a:ext uri="{FF2B5EF4-FFF2-40B4-BE49-F238E27FC236}">
                <a16:creationId xmlns:a16="http://schemas.microsoft.com/office/drawing/2014/main" id="{3725E1C5-FD00-4ACE-B3BD-CEDC3355CC50}"/>
              </a:ext>
            </a:extLst>
          </p:cNvPr>
          <p:cNvPicPr>
            <a:picLocks noChangeAspect="1"/>
          </p:cNvPicPr>
          <p:nvPr/>
        </p:nvPicPr>
        <p:blipFill>
          <a:blip r:embed="rId2"/>
          <a:stretch>
            <a:fillRect/>
          </a:stretch>
        </p:blipFill>
        <p:spPr>
          <a:xfrm>
            <a:off x="3972361" y="1840254"/>
            <a:ext cx="4247278" cy="3029215"/>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8C848FA8-7D09-4B56-8074-DEB38C60E1DE}"/>
              </a:ext>
            </a:extLst>
          </p:cNvPr>
          <p:cNvCxnSpPr>
            <a:cxnSpLocks/>
          </p:cNvCxnSpPr>
          <p:nvPr/>
        </p:nvCxnSpPr>
        <p:spPr>
          <a:xfrm>
            <a:off x="3143672" y="3645024"/>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9472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esta unidad se van a estudiar los diferentes componentes que ofrece Jetpack Compose para diseñar interfaces.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estudiarán componentes de presentación e interacción como textos, imágenes, diálogos…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También se estudiarán componentes de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que permiten organizar los elementos de la interfaz como columnas, rejillas, tarjetas…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82221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el contenido de un componente no se puede mostrar entero por cualquier razón, gracias a </a:t>
            </a:r>
            <a:r>
              <a:rPr lang="es-ES" sz="2000" b="1"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 se puede indicar con </a:t>
            </a:r>
            <a:r>
              <a:rPr lang="es-ES" sz="2000" b="1" dirty="0" err="1">
                <a:solidFill>
                  <a:schemeClr val="tx1"/>
                </a:solidFill>
                <a:latin typeface="Calibri" panose="020F0502020204030204" pitchFamily="34" charset="0"/>
                <a:cs typeface="Calibri" panose="020F0502020204030204" pitchFamily="34" charset="0"/>
              </a:rPr>
              <a:t>verticalScroll</a:t>
            </a:r>
            <a:r>
              <a:rPr lang="es-ES" sz="2000" dirty="0">
                <a:solidFill>
                  <a:schemeClr val="tx1"/>
                </a:solidFill>
                <a:latin typeface="Calibri" panose="020F0502020204030204" pitchFamily="34" charset="0"/>
                <a:cs typeface="Calibri" panose="020F0502020204030204" pitchFamily="34" charset="0"/>
              </a:rPr>
              <a:t> y </a:t>
            </a:r>
            <a:r>
              <a:rPr lang="es-ES" sz="2000" b="1" dirty="0" err="1">
                <a:solidFill>
                  <a:schemeClr val="tx1"/>
                </a:solidFill>
                <a:latin typeface="Calibri" panose="020F0502020204030204" pitchFamily="34" charset="0"/>
                <a:cs typeface="Calibri" panose="020F0502020204030204" pitchFamily="34" charset="0"/>
              </a:rPr>
              <a:t>horizontalScroll</a:t>
            </a:r>
            <a:r>
              <a:rPr lang="es-ES" sz="2000" dirty="0">
                <a:solidFill>
                  <a:schemeClr val="tx1"/>
                </a:solidFill>
                <a:latin typeface="Calibri" panose="020F0502020204030204" pitchFamily="34" charset="0"/>
                <a:cs typeface="Calibri" panose="020F0502020204030204" pitchFamily="34" charset="0"/>
              </a:rPr>
              <a:t> que el contenido sea deslizable para poder visualizarlo totalmente.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un componente con un </a:t>
            </a:r>
            <a:r>
              <a:rPr lang="es-ES" sz="2000" dirty="0" err="1">
                <a:solidFill>
                  <a:schemeClr val="tx1"/>
                </a:solidFill>
                <a:latin typeface="Calibri" panose="020F0502020204030204" pitchFamily="34" charset="0"/>
                <a:cs typeface="Calibri" panose="020F0502020204030204" pitchFamily="34" charset="0"/>
              </a:rPr>
              <a:t>verticalScroll</a:t>
            </a:r>
            <a:r>
              <a:rPr lang="es-ES" sz="2000" dirty="0">
                <a:solidFill>
                  <a:schemeClr val="tx1"/>
                </a:solidFill>
                <a:latin typeface="Calibri" panose="020F0502020204030204" pitchFamily="34" charset="0"/>
                <a:cs typeface="Calibri" panose="020F0502020204030204" pitchFamily="34" charset="0"/>
              </a:rPr>
              <a:t> o un </a:t>
            </a:r>
            <a:r>
              <a:rPr lang="es-ES" sz="2000" dirty="0" err="1">
                <a:solidFill>
                  <a:schemeClr val="tx1"/>
                </a:solidFill>
                <a:latin typeface="Calibri" panose="020F0502020204030204" pitchFamily="34" charset="0"/>
                <a:cs typeface="Calibri" panose="020F0502020204030204" pitchFamily="34" charset="0"/>
              </a:rPr>
              <a:t>HorizontalScroll</a:t>
            </a:r>
            <a:r>
              <a:rPr lang="es-ES" sz="2000" dirty="0">
                <a:solidFill>
                  <a:schemeClr val="tx1"/>
                </a:solidFill>
                <a:latin typeface="Calibri" panose="020F0502020204030204" pitchFamily="34" charset="0"/>
                <a:cs typeface="Calibri" panose="020F0502020204030204" pitchFamily="34" charset="0"/>
              </a:rPr>
              <a:t> está ocupando toda la pantalla, el resto de elementos no se visualizarán a menos que al componente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se le indique un tamaño.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en un elemento se puede hacer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vertical, dentro no debería tener un elemento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vertical. Así, si en un elemento se puede hacer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horizontal, dentro no debería haber uno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horizontal.</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Más adelante se explicará el uso de </a:t>
            </a:r>
            <a:r>
              <a:rPr lang="es-ES" sz="2000" b="1" dirty="0" err="1">
                <a:solidFill>
                  <a:schemeClr val="tx1"/>
                </a:solidFill>
                <a:latin typeface="Calibri" panose="020F0502020204030204" pitchFamily="34" charset="0"/>
                <a:cs typeface="Calibri" panose="020F0502020204030204" pitchFamily="34" charset="0"/>
              </a:rPr>
              <a:t>rememberScrollState</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33BF899D-66D4-4D1A-ADF1-FA9E0681B9EB}"/>
              </a:ext>
            </a:extLst>
          </p:cNvPr>
          <p:cNvPicPr>
            <a:picLocks noChangeAspect="1"/>
          </p:cNvPicPr>
          <p:nvPr/>
        </p:nvPicPr>
        <p:blipFill>
          <a:blip r:embed="rId3"/>
          <a:stretch>
            <a:fillRect/>
          </a:stretch>
        </p:blipFill>
        <p:spPr>
          <a:xfrm>
            <a:off x="1819819" y="2259489"/>
            <a:ext cx="3267777" cy="188727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060A7264-149E-42E6-92F5-0E4BCFA9DB96}"/>
              </a:ext>
            </a:extLst>
          </p:cNvPr>
          <p:cNvCxnSpPr>
            <a:cxnSpLocks/>
          </p:cNvCxnSpPr>
          <p:nvPr/>
        </p:nvCxnSpPr>
        <p:spPr>
          <a:xfrm>
            <a:off x="5255421" y="3201907"/>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7D86105C-8E34-4039-9743-4E4CC4A07E34}"/>
              </a:ext>
            </a:extLst>
          </p:cNvPr>
          <p:cNvPicPr>
            <a:picLocks noChangeAspect="1"/>
          </p:cNvPicPr>
          <p:nvPr/>
        </p:nvPicPr>
        <p:blipFill rotWithShape="1">
          <a:blip r:embed="rId4"/>
          <a:srcRect l="4276" t="12688" r="44213" b="71495"/>
          <a:stretch/>
        </p:blipFill>
        <p:spPr>
          <a:xfrm>
            <a:off x="6534236" y="2799399"/>
            <a:ext cx="1240063" cy="807452"/>
          </a:xfrm>
          <a:prstGeom prst="rect">
            <a:avLst/>
          </a:prstGeom>
          <a:noFill/>
          <a:ln w="57150">
            <a:solidFill>
              <a:schemeClr val="accent2"/>
            </a:solidFill>
          </a:ln>
        </p:spPr>
      </p:pic>
      <p:pic>
        <p:nvPicPr>
          <p:cNvPr id="6" name="Imagen 5">
            <a:extLst>
              <a:ext uri="{FF2B5EF4-FFF2-40B4-BE49-F238E27FC236}">
                <a16:creationId xmlns:a16="http://schemas.microsoft.com/office/drawing/2014/main" id="{FAC09539-636C-4E58-BAC6-4EF1D7C9B202}"/>
              </a:ext>
            </a:extLst>
          </p:cNvPr>
          <p:cNvPicPr>
            <a:picLocks noChangeAspect="1"/>
          </p:cNvPicPr>
          <p:nvPr/>
        </p:nvPicPr>
        <p:blipFill rotWithShape="1">
          <a:blip r:embed="rId5"/>
          <a:srcRect l="4276" t="12688" r="44213" b="71495"/>
          <a:stretch/>
        </p:blipFill>
        <p:spPr>
          <a:xfrm>
            <a:off x="8250118" y="2799399"/>
            <a:ext cx="1240063" cy="807452"/>
          </a:xfrm>
          <a:prstGeom prst="rect">
            <a:avLst/>
          </a:prstGeom>
          <a:noFill/>
          <a:ln w="57150">
            <a:solidFill>
              <a:schemeClr val="accent2"/>
            </a:solidFill>
          </a:ln>
        </p:spPr>
      </p:pic>
      <p:pic>
        <p:nvPicPr>
          <p:cNvPr id="10" name="Imagen 9">
            <a:extLst>
              <a:ext uri="{FF2B5EF4-FFF2-40B4-BE49-F238E27FC236}">
                <a16:creationId xmlns:a16="http://schemas.microsoft.com/office/drawing/2014/main" id="{39C3CB67-F93A-4C6E-900B-F0C8ECA1B1BA}"/>
              </a:ext>
            </a:extLst>
          </p:cNvPr>
          <p:cNvPicPr>
            <a:picLocks noChangeAspect="1"/>
          </p:cNvPicPr>
          <p:nvPr/>
        </p:nvPicPr>
        <p:blipFill rotWithShape="1">
          <a:blip r:embed="rId6"/>
          <a:srcRect l="4276" t="12688" r="44213" b="71495"/>
          <a:stretch/>
        </p:blipFill>
        <p:spPr>
          <a:xfrm>
            <a:off x="9885007" y="2799399"/>
            <a:ext cx="1240065" cy="807452"/>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5FDE0E3C-715B-4353-BD4B-C572B5F994EF}"/>
              </a:ext>
            </a:extLst>
          </p:cNvPr>
          <p:cNvCxnSpPr>
            <a:cxnSpLocks/>
          </p:cNvCxnSpPr>
          <p:nvPr/>
        </p:nvCxnSpPr>
        <p:spPr>
          <a:xfrm flipH="1">
            <a:off x="8760296" y="3501008"/>
            <a:ext cx="64807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A05E029F-F2A5-462B-888F-AC422A0626CD}"/>
              </a:ext>
            </a:extLst>
          </p:cNvPr>
          <p:cNvCxnSpPr>
            <a:cxnSpLocks/>
          </p:cNvCxnSpPr>
          <p:nvPr/>
        </p:nvCxnSpPr>
        <p:spPr>
          <a:xfrm flipH="1" flipV="1">
            <a:off x="11024445" y="2905615"/>
            <a:ext cx="1" cy="64800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1940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documentación se pueden encontrar todas las funciones de extensión disponibles para el objeto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hlinkClick r:id="rId2"/>
              </a:rPr>
              <a:t>https://developer.android.com/jetpack/compose/modifiers-list</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6558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a:t>
            </a:r>
            <a:r>
              <a:rPr lang="es-ES" sz="2800" b="1"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permite lanzar una acción al interactuar con él.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Tiene dos parámetros obligatorios </a:t>
            </a:r>
            <a:r>
              <a:rPr lang="es-ES" sz="2800" b="1" dirty="0" err="1">
                <a:solidFill>
                  <a:schemeClr val="tx1"/>
                </a:solidFill>
                <a:latin typeface="Calibri" panose="020F0502020204030204" pitchFamily="34" charset="0"/>
                <a:cs typeface="Calibri" panose="020F0502020204030204" pitchFamily="34" charset="0"/>
              </a:rPr>
              <a:t>onCLick</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content</a:t>
            </a:r>
            <a:r>
              <a:rPr lang="es-ES" sz="2800" dirty="0">
                <a:solidFill>
                  <a:schemeClr val="tx1"/>
                </a:solidFill>
                <a:latin typeface="Calibri" panose="020F0502020204030204" pitchFamily="34" charset="0"/>
                <a:cs typeface="Calibri" panose="020F0502020204030204" pitchFamily="34" charset="0"/>
              </a:rPr>
              <a:t> que son funciones lambda, este último además es el último parámetro definido por lo que se puede extraer de los paréntesis.</a:t>
            </a:r>
          </a:p>
        </p:txBody>
      </p:sp>
      <p:pic>
        <p:nvPicPr>
          <p:cNvPr id="6" name="Imagen 5">
            <a:extLst>
              <a:ext uri="{FF2B5EF4-FFF2-40B4-BE49-F238E27FC236}">
                <a16:creationId xmlns:a16="http://schemas.microsoft.com/office/drawing/2014/main" id="{C6FD3DD5-1220-4708-A5AD-1F54D34F9B2C}"/>
              </a:ext>
            </a:extLst>
          </p:cNvPr>
          <p:cNvPicPr>
            <a:picLocks noChangeAspect="1"/>
          </p:cNvPicPr>
          <p:nvPr/>
        </p:nvPicPr>
        <p:blipFill>
          <a:blip r:embed="rId2"/>
          <a:stretch>
            <a:fillRect/>
          </a:stretch>
        </p:blipFill>
        <p:spPr>
          <a:xfrm>
            <a:off x="569633" y="3662071"/>
            <a:ext cx="4458962" cy="1246483"/>
          </a:xfrm>
          <a:prstGeom prst="rect">
            <a:avLst/>
          </a:prstGeom>
          <a:noFill/>
          <a:ln w="57150">
            <a:solidFill>
              <a:schemeClr val="accent2"/>
            </a:solidFill>
          </a:ln>
        </p:spPr>
      </p:pic>
      <p:pic>
        <p:nvPicPr>
          <p:cNvPr id="9" name="Imagen 8">
            <a:extLst>
              <a:ext uri="{FF2B5EF4-FFF2-40B4-BE49-F238E27FC236}">
                <a16:creationId xmlns:a16="http://schemas.microsoft.com/office/drawing/2014/main" id="{0B744D16-A220-4E9E-9BA3-BC430C12B179}"/>
              </a:ext>
            </a:extLst>
          </p:cNvPr>
          <p:cNvPicPr>
            <a:picLocks noChangeAspect="1"/>
          </p:cNvPicPr>
          <p:nvPr/>
        </p:nvPicPr>
        <p:blipFill>
          <a:blip r:embed="rId3"/>
          <a:stretch>
            <a:fillRect/>
          </a:stretch>
        </p:blipFill>
        <p:spPr>
          <a:xfrm>
            <a:off x="5441505" y="3662071"/>
            <a:ext cx="6180862" cy="2458871"/>
          </a:xfrm>
          <a:prstGeom prst="rect">
            <a:avLst/>
          </a:prstGeom>
          <a:noFill/>
          <a:ln w="57150">
            <a:solidFill>
              <a:schemeClr val="accent2"/>
            </a:solidFill>
          </a:ln>
        </p:spPr>
      </p:pic>
    </p:spTree>
    <p:extLst>
      <p:ext uri="{BB962C8B-B14F-4D97-AF65-F5344CB8AC3E}">
        <p14:creationId xmlns:p14="http://schemas.microsoft.com/office/powerpoint/2010/main" val="3619478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parámetro </a:t>
            </a:r>
            <a:r>
              <a:rPr lang="es-ES" sz="2400" b="1" dirty="0" err="1">
                <a:solidFill>
                  <a:schemeClr val="tx1"/>
                </a:solidFill>
                <a:latin typeface="Calibri" panose="020F0502020204030204" pitchFamily="34" charset="0"/>
                <a:cs typeface="Calibri" panose="020F0502020204030204" pitchFamily="34" charset="0"/>
              </a:rPr>
              <a:t>content</a:t>
            </a:r>
            <a:r>
              <a:rPr lang="es-ES" sz="2400" dirty="0">
                <a:solidFill>
                  <a:schemeClr val="tx1"/>
                </a:solidFill>
                <a:latin typeface="Calibri" panose="020F0502020204030204" pitchFamily="34" charset="0"/>
                <a:cs typeface="Calibri" panose="020F0502020204030204" pitchFamily="34" charset="0"/>
              </a:rPr>
              <a:t> es una función lambda que acepta </a:t>
            </a:r>
            <a:r>
              <a:rPr lang="es-ES" sz="2400" b="1" dirty="0">
                <a:solidFill>
                  <a:schemeClr val="tx1"/>
                </a:solidFill>
                <a:latin typeface="Calibri" panose="020F0502020204030204" pitchFamily="34" charset="0"/>
                <a:cs typeface="Calibri" panose="020F0502020204030204" pitchFamily="34" charset="0"/>
              </a:rPr>
              <a:t>@Composable</a:t>
            </a:r>
            <a:r>
              <a:rPr lang="es-ES" sz="2400" dirty="0">
                <a:solidFill>
                  <a:schemeClr val="tx1"/>
                </a:solidFill>
                <a:latin typeface="Calibri" panose="020F0502020204030204" pitchFamily="34" charset="0"/>
                <a:cs typeface="Calibri" panose="020F0502020204030204" pitchFamily="34" charset="0"/>
              </a:rPr>
              <a:t>, eso significa que en el cuerpo de </a:t>
            </a:r>
            <a:r>
              <a:rPr lang="es-ES" sz="2400" b="1" dirty="0" err="1">
                <a:solidFill>
                  <a:schemeClr val="tx1"/>
                </a:solidFill>
                <a:latin typeface="Calibri" panose="020F0502020204030204" pitchFamily="34" charset="0"/>
                <a:cs typeface="Calibri" panose="020F0502020204030204" pitchFamily="34" charset="0"/>
              </a:rPr>
              <a:t>content</a:t>
            </a:r>
            <a:r>
              <a:rPr lang="es-ES" sz="2400" dirty="0">
                <a:solidFill>
                  <a:schemeClr val="tx1"/>
                </a:solidFill>
                <a:latin typeface="Calibri" panose="020F0502020204030204" pitchFamily="34" charset="0"/>
                <a:cs typeface="Calibri" panose="020F0502020204030204" pitchFamily="34" charset="0"/>
              </a:rPr>
              <a:t> se pueden poner componentes </a:t>
            </a:r>
            <a:r>
              <a:rPr lang="es-ES" sz="2400" dirty="0" err="1">
                <a:solidFill>
                  <a:schemeClr val="tx1"/>
                </a:solidFill>
                <a:latin typeface="Calibri" panose="020F0502020204030204" pitchFamily="34" charset="0"/>
                <a:cs typeface="Calibri" panose="020F0502020204030204" pitchFamily="34" charset="0"/>
              </a:rPr>
              <a:t>Jetpack</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Compose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Además, implementa </a:t>
            </a:r>
            <a:r>
              <a:rPr lang="es-ES" sz="2400" b="1" dirty="0" err="1">
                <a:solidFill>
                  <a:schemeClr val="tx1"/>
                </a:solidFill>
                <a:latin typeface="Calibri" panose="020F0502020204030204" pitchFamily="34" charset="0"/>
                <a:cs typeface="Calibri" panose="020F0502020204030204" pitchFamily="34" charset="0"/>
              </a:rPr>
              <a:t>RowScope</a:t>
            </a:r>
            <a:r>
              <a:rPr lang="es-ES" sz="2400" dirty="0">
                <a:solidFill>
                  <a:schemeClr val="tx1"/>
                </a:solidFill>
                <a:latin typeface="Calibri" panose="020F0502020204030204" pitchFamily="34" charset="0"/>
                <a:cs typeface="Calibri" panose="020F0502020204030204" pitchFamily="34" charset="0"/>
              </a:rPr>
              <a:t> (ámbito de columna) por lo que se comporta como una </a:t>
            </a:r>
            <a:r>
              <a:rPr lang="es-ES" sz="2400" b="1" dirty="0">
                <a:solidFill>
                  <a:schemeClr val="tx1"/>
                </a:solidFill>
                <a:latin typeface="Calibri" panose="020F0502020204030204" pitchFamily="34" charset="0"/>
                <a:cs typeface="Calibri" panose="020F0502020204030204" pitchFamily="34" charset="0"/>
              </a:rPr>
              <a:t>columna</a:t>
            </a:r>
            <a:r>
              <a:rPr lang="es-ES" sz="2400" dirty="0">
                <a:solidFill>
                  <a:schemeClr val="tx1"/>
                </a:solidFill>
                <a:latin typeface="Calibri" panose="020F0502020204030204" pitchFamily="34" charset="0"/>
                <a:cs typeface="Calibri" panose="020F0502020204030204" pitchFamily="34" charset="0"/>
              </a:rPr>
              <a:t> y los componentes que se incluyan se añadirán en fila.</a:t>
            </a:r>
          </a:p>
        </p:txBody>
      </p:sp>
      <p:pic>
        <p:nvPicPr>
          <p:cNvPr id="9" name="Imagen 8">
            <a:extLst>
              <a:ext uri="{FF2B5EF4-FFF2-40B4-BE49-F238E27FC236}">
                <a16:creationId xmlns:a16="http://schemas.microsoft.com/office/drawing/2014/main" id="{0B744D16-A220-4E9E-9BA3-BC430C12B179}"/>
              </a:ext>
            </a:extLst>
          </p:cNvPr>
          <p:cNvPicPr>
            <a:picLocks noChangeAspect="1"/>
          </p:cNvPicPr>
          <p:nvPr/>
        </p:nvPicPr>
        <p:blipFill rotWithShape="1">
          <a:blip r:embed="rId2"/>
          <a:srcRect t="75034" r="29449"/>
          <a:stretch/>
        </p:blipFill>
        <p:spPr>
          <a:xfrm>
            <a:off x="6030604" y="2565354"/>
            <a:ext cx="5081042" cy="715296"/>
          </a:xfrm>
          <a:prstGeom prst="rect">
            <a:avLst/>
          </a:prstGeom>
          <a:noFill/>
          <a:ln w="57150">
            <a:solidFill>
              <a:schemeClr val="accent2"/>
            </a:solidFill>
          </a:ln>
        </p:spPr>
      </p:pic>
      <p:pic>
        <p:nvPicPr>
          <p:cNvPr id="10" name="Imagen 9">
            <a:extLst>
              <a:ext uri="{FF2B5EF4-FFF2-40B4-BE49-F238E27FC236}">
                <a16:creationId xmlns:a16="http://schemas.microsoft.com/office/drawing/2014/main" id="{E670B61D-1219-4BD1-9B68-770FC4A2696C}"/>
              </a:ext>
            </a:extLst>
          </p:cNvPr>
          <p:cNvPicPr>
            <a:picLocks noChangeAspect="1"/>
          </p:cNvPicPr>
          <p:nvPr/>
        </p:nvPicPr>
        <p:blipFill>
          <a:blip r:embed="rId2"/>
          <a:stretch>
            <a:fillRect/>
          </a:stretch>
        </p:blipFill>
        <p:spPr>
          <a:xfrm>
            <a:off x="1080354" y="2066047"/>
            <a:ext cx="4152475" cy="1651938"/>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185CB349-A4E3-45B1-B57A-B668665D81A1}"/>
              </a:ext>
            </a:extLst>
          </p:cNvPr>
          <p:cNvCxnSpPr>
            <a:cxnSpLocks/>
          </p:cNvCxnSpPr>
          <p:nvPr/>
        </p:nvCxnSpPr>
        <p:spPr>
          <a:xfrm flipV="1">
            <a:off x="3166154" y="2924355"/>
            <a:ext cx="3131129" cy="58605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A0A2C776-0A42-481F-A8EF-A3F2276524BC}"/>
              </a:ext>
            </a:extLst>
          </p:cNvPr>
          <p:cNvPicPr>
            <a:picLocks noChangeAspect="1"/>
          </p:cNvPicPr>
          <p:nvPr/>
        </p:nvPicPr>
        <p:blipFill>
          <a:blip r:embed="rId3"/>
          <a:stretch>
            <a:fillRect/>
          </a:stretch>
        </p:blipFill>
        <p:spPr>
          <a:xfrm>
            <a:off x="1870310" y="4682841"/>
            <a:ext cx="3506123" cy="1695366"/>
          </a:xfrm>
          <a:prstGeom prst="rect">
            <a:avLst/>
          </a:prstGeom>
          <a:noFill/>
          <a:ln w="57150">
            <a:solidFill>
              <a:schemeClr val="accent2"/>
            </a:solidFill>
          </a:ln>
        </p:spPr>
      </p:pic>
      <p:pic>
        <p:nvPicPr>
          <p:cNvPr id="15" name="Imagen 14">
            <a:extLst>
              <a:ext uri="{FF2B5EF4-FFF2-40B4-BE49-F238E27FC236}">
                <a16:creationId xmlns:a16="http://schemas.microsoft.com/office/drawing/2014/main" id="{B2337C20-687D-4C45-90E4-557215FC7EE4}"/>
              </a:ext>
            </a:extLst>
          </p:cNvPr>
          <p:cNvPicPr>
            <a:picLocks noChangeAspect="1"/>
          </p:cNvPicPr>
          <p:nvPr/>
        </p:nvPicPr>
        <p:blipFill>
          <a:blip r:embed="rId4"/>
          <a:stretch>
            <a:fillRect/>
          </a:stretch>
        </p:blipFill>
        <p:spPr>
          <a:xfrm>
            <a:off x="6815569" y="5173286"/>
            <a:ext cx="1819529" cy="714475"/>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D5B1E8B1-65FD-47C1-B922-C1751A45F871}"/>
              </a:ext>
            </a:extLst>
          </p:cNvPr>
          <p:cNvCxnSpPr>
            <a:cxnSpLocks/>
          </p:cNvCxnSpPr>
          <p:nvPr/>
        </p:nvCxnSpPr>
        <p:spPr>
          <a:xfrm>
            <a:off x="5591944" y="5530523"/>
            <a:ext cx="104068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2921A5B9-06DE-40C4-A84B-8110B6E37BE3}"/>
              </a:ext>
            </a:extLst>
          </p:cNvPr>
          <p:cNvCxnSpPr>
            <a:cxnSpLocks/>
          </p:cNvCxnSpPr>
          <p:nvPr/>
        </p:nvCxnSpPr>
        <p:spPr>
          <a:xfrm flipH="1">
            <a:off x="5128023" y="4847185"/>
            <a:ext cx="1014724" cy="598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68344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define algunos de sus valores por defecto en la clase </a:t>
            </a:r>
            <a:r>
              <a:rPr lang="es-ES" sz="2800" b="1" dirty="0" err="1">
                <a:solidFill>
                  <a:schemeClr val="tx1"/>
                </a:solidFill>
                <a:latin typeface="Calibri" panose="020F0502020204030204" pitchFamily="34" charset="0"/>
                <a:cs typeface="Calibri" panose="020F0502020204030204" pitchFamily="34" charset="0"/>
              </a:rPr>
              <a:t>ButtonDefaults</a:t>
            </a:r>
            <a:r>
              <a:rPr lang="es-ES" sz="2800" dirty="0">
                <a:solidFill>
                  <a:schemeClr val="tx1"/>
                </a:solidFill>
                <a:latin typeface="Calibri" panose="020F0502020204030204" pitchFamily="34" charset="0"/>
                <a:cs typeface="Calibri" panose="020F0502020204030204" pitchFamily="34" charset="0"/>
              </a:rPr>
              <a:t> y para algunas modificaciones se debe usar esa clase:</a:t>
            </a:r>
          </a:p>
        </p:txBody>
      </p:sp>
      <p:pic>
        <p:nvPicPr>
          <p:cNvPr id="9" name="Imagen 8">
            <a:extLst>
              <a:ext uri="{FF2B5EF4-FFF2-40B4-BE49-F238E27FC236}">
                <a16:creationId xmlns:a16="http://schemas.microsoft.com/office/drawing/2014/main" id="{0B744D16-A220-4E9E-9BA3-BC430C12B179}"/>
              </a:ext>
            </a:extLst>
          </p:cNvPr>
          <p:cNvPicPr>
            <a:picLocks noChangeAspect="1"/>
          </p:cNvPicPr>
          <p:nvPr/>
        </p:nvPicPr>
        <p:blipFill rotWithShape="1">
          <a:blip r:embed="rId2"/>
          <a:srcRect l="3172" t="35906" r="26276" b="21701"/>
          <a:stretch/>
        </p:blipFill>
        <p:spPr>
          <a:xfrm>
            <a:off x="6030604" y="2500877"/>
            <a:ext cx="5081042" cy="1214603"/>
          </a:xfrm>
          <a:prstGeom prst="rect">
            <a:avLst/>
          </a:prstGeom>
          <a:noFill/>
          <a:ln w="57150">
            <a:solidFill>
              <a:schemeClr val="accent2"/>
            </a:solidFill>
          </a:ln>
        </p:spPr>
      </p:pic>
      <p:pic>
        <p:nvPicPr>
          <p:cNvPr id="10" name="Imagen 9">
            <a:extLst>
              <a:ext uri="{FF2B5EF4-FFF2-40B4-BE49-F238E27FC236}">
                <a16:creationId xmlns:a16="http://schemas.microsoft.com/office/drawing/2014/main" id="{E670B61D-1219-4BD1-9B68-770FC4A2696C}"/>
              </a:ext>
            </a:extLst>
          </p:cNvPr>
          <p:cNvPicPr>
            <a:picLocks noChangeAspect="1"/>
          </p:cNvPicPr>
          <p:nvPr/>
        </p:nvPicPr>
        <p:blipFill>
          <a:blip r:embed="rId2"/>
          <a:stretch>
            <a:fillRect/>
          </a:stretch>
        </p:blipFill>
        <p:spPr>
          <a:xfrm>
            <a:off x="1080354" y="2282210"/>
            <a:ext cx="4152475" cy="1651938"/>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185CB349-A4E3-45B1-B57A-B668665D81A1}"/>
              </a:ext>
            </a:extLst>
          </p:cNvPr>
          <p:cNvCxnSpPr>
            <a:cxnSpLocks/>
          </p:cNvCxnSpPr>
          <p:nvPr/>
        </p:nvCxnSpPr>
        <p:spPr>
          <a:xfrm>
            <a:off x="5376433" y="3140518"/>
            <a:ext cx="50354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D5B1E8B1-65FD-47C1-B922-C1751A45F871}"/>
              </a:ext>
            </a:extLst>
          </p:cNvPr>
          <p:cNvCxnSpPr>
            <a:cxnSpLocks/>
          </p:cNvCxnSpPr>
          <p:nvPr/>
        </p:nvCxnSpPr>
        <p:spPr>
          <a:xfrm>
            <a:off x="5591944" y="5530523"/>
            <a:ext cx="104068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9351B052-2E93-4B2B-A6EA-6C9CDDF095B6}"/>
              </a:ext>
            </a:extLst>
          </p:cNvPr>
          <p:cNvCxnSpPr>
            <a:cxnSpLocks/>
          </p:cNvCxnSpPr>
          <p:nvPr/>
        </p:nvCxnSpPr>
        <p:spPr>
          <a:xfrm flipH="1">
            <a:off x="8270999" y="1990280"/>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0D2BF776-A752-48FD-99F1-214A4C08DB6C}"/>
              </a:ext>
            </a:extLst>
          </p:cNvPr>
          <p:cNvCxnSpPr>
            <a:cxnSpLocks/>
          </p:cNvCxnSpPr>
          <p:nvPr/>
        </p:nvCxnSpPr>
        <p:spPr>
          <a:xfrm flipH="1">
            <a:off x="9021879" y="2208947"/>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FE6CE041-F544-41BF-B7A7-3EE7667A6430}"/>
              </a:ext>
            </a:extLst>
          </p:cNvPr>
          <p:cNvCxnSpPr>
            <a:cxnSpLocks/>
          </p:cNvCxnSpPr>
          <p:nvPr/>
        </p:nvCxnSpPr>
        <p:spPr>
          <a:xfrm flipH="1">
            <a:off x="9514380" y="2462265"/>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de flecha 18">
            <a:extLst>
              <a:ext uri="{FF2B5EF4-FFF2-40B4-BE49-F238E27FC236}">
                <a16:creationId xmlns:a16="http://schemas.microsoft.com/office/drawing/2014/main" id="{BCA8024D-5073-41A7-A9B4-7237FAAD1EFB}"/>
              </a:ext>
            </a:extLst>
          </p:cNvPr>
          <p:cNvCxnSpPr>
            <a:cxnSpLocks/>
          </p:cNvCxnSpPr>
          <p:nvPr/>
        </p:nvCxnSpPr>
        <p:spPr>
          <a:xfrm flipH="1">
            <a:off x="9717272" y="2879018"/>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25E000BD-2127-4E56-9E3A-395EF31DF1B5}"/>
              </a:ext>
            </a:extLst>
          </p:cNvPr>
          <p:cNvPicPr>
            <a:picLocks noChangeAspect="1"/>
          </p:cNvPicPr>
          <p:nvPr/>
        </p:nvPicPr>
        <p:blipFill>
          <a:blip r:embed="rId3"/>
          <a:stretch>
            <a:fillRect/>
          </a:stretch>
        </p:blipFill>
        <p:spPr>
          <a:xfrm>
            <a:off x="1976183" y="4415783"/>
            <a:ext cx="3381847" cy="1962424"/>
          </a:xfrm>
          <a:prstGeom prst="rect">
            <a:avLst/>
          </a:prstGeom>
          <a:noFill/>
          <a:ln w="57150">
            <a:solidFill>
              <a:schemeClr val="accent2"/>
            </a:solidFill>
          </a:ln>
        </p:spPr>
      </p:pic>
      <p:pic>
        <p:nvPicPr>
          <p:cNvPr id="22" name="Imagen 21">
            <a:extLst>
              <a:ext uri="{FF2B5EF4-FFF2-40B4-BE49-F238E27FC236}">
                <a16:creationId xmlns:a16="http://schemas.microsoft.com/office/drawing/2014/main" id="{C8238F28-ECBF-4283-95BD-390404E84CDD}"/>
              </a:ext>
            </a:extLst>
          </p:cNvPr>
          <p:cNvPicPr>
            <a:picLocks noChangeAspect="1"/>
          </p:cNvPicPr>
          <p:nvPr/>
        </p:nvPicPr>
        <p:blipFill rotWithShape="1">
          <a:blip r:embed="rId4"/>
          <a:srcRect t="5357" b="5357"/>
          <a:stretch/>
        </p:blipFill>
        <p:spPr>
          <a:xfrm>
            <a:off x="6833972" y="5173285"/>
            <a:ext cx="1829055" cy="714475"/>
          </a:xfrm>
          <a:prstGeom prst="rect">
            <a:avLst/>
          </a:prstGeom>
          <a:noFill/>
          <a:ln w="57150">
            <a:solidFill>
              <a:schemeClr val="accent2"/>
            </a:solidFill>
          </a:ln>
        </p:spPr>
      </p:pic>
    </p:spTree>
    <p:extLst>
      <p:ext uri="{BB962C8B-B14F-4D97-AF65-F5344CB8AC3E}">
        <p14:creationId xmlns:p14="http://schemas.microsoft.com/office/powerpoint/2010/main" val="3442097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tiene diferentes </a:t>
            </a:r>
            <a:r>
              <a:rPr lang="es-ES" sz="2800" b="1" dirty="0">
                <a:solidFill>
                  <a:schemeClr val="tx1"/>
                </a:solidFill>
                <a:latin typeface="Calibri" panose="020F0502020204030204" pitchFamily="34" charset="0"/>
                <a:cs typeface="Calibri" panose="020F0502020204030204" pitchFamily="34" charset="0"/>
              </a:rPr>
              <a:t>variaciones</a:t>
            </a:r>
            <a:r>
              <a:rPr lang="es-ES" sz="2800" dirty="0">
                <a:solidFill>
                  <a:schemeClr val="tx1"/>
                </a:solidFill>
                <a:latin typeface="Calibri" panose="020F0502020204030204" pitchFamily="34" charset="0"/>
                <a:cs typeface="Calibri" panose="020F0502020204030204" pitchFamily="34" charset="0"/>
              </a:rPr>
              <a:t> con estilo predefinido: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Internamente todos estos componentes son del tipo </a:t>
            </a: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a:t>
            </a:r>
          </a:p>
        </p:txBody>
      </p:sp>
      <p:pic>
        <p:nvPicPr>
          <p:cNvPr id="28" name="Imagen 27">
            <a:extLst>
              <a:ext uri="{FF2B5EF4-FFF2-40B4-BE49-F238E27FC236}">
                <a16:creationId xmlns:a16="http://schemas.microsoft.com/office/drawing/2014/main" id="{1ACAEEE1-E089-4E21-9987-6AC55845FFAA}"/>
              </a:ext>
            </a:extLst>
          </p:cNvPr>
          <p:cNvPicPr>
            <a:picLocks noChangeAspect="1"/>
          </p:cNvPicPr>
          <p:nvPr/>
        </p:nvPicPr>
        <p:blipFill>
          <a:blip r:embed="rId2"/>
          <a:stretch>
            <a:fillRect/>
          </a:stretch>
        </p:blipFill>
        <p:spPr>
          <a:xfrm>
            <a:off x="1797214" y="1988840"/>
            <a:ext cx="3722723" cy="3559803"/>
          </a:xfrm>
          <a:prstGeom prst="rect">
            <a:avLst/>
          </a:prstGeom>
          <a:noFill/>
          <a:ln w="57150">
            <a:solidFill>
              <a:schemeClr val="accent2"/>
            </a:solidFill>
          </a:ln>
        </p:spPr>
      </p:pic>
      <p:pic>
        <p:nvPicPr>
          <p:cNvPr id="30" name="Imagen 29">
            <a:extLst>
              <a:ext uri="{FF2B5EF4-FFF2-40B4-BE49-F238E27FC236}">
                <a16:creationId xmlns:a16="http://schemas.microsoft.com/office/drawing/2014/main" id="{8511B0A5-992B-4FE3-AF71-8E26F455157B}"/>
              </a:ext>
            </a:extLst>
          </p:cNvPr>
          <p:cNvPicPr>
            <a:picLocks noChangeAspect="1"/>
          </p:cNvPicPr>
          <p:nvPr/>
        </p:nvPicPr>
        <p:blipFill>
          <a:blip r:embed="rId3"/>
          <a:stretch>
            <a:fillRect/>
          </a:stretch>
        </p:blipFill>
        <p:spPr>
          <a:xfrm>
            <a:off x="6672064" y="1988840"/>
            <a:ext cx="2837246" cy="3563401"/>
          </a:xfrm>
          <a:prstGeom prst="rect">
            <a:avLst/>
          </a:prstGeom>
          <a:noFill/>
          <a:ln w="57150">
            <a:solidFill>
              <a:schemeClr val="accent2"/>
            </a:solidFill>
          </a:ln>
        </p:spPr>
      </p:pic>
      <p:cxnSp>
        <p:nvCxnSpPr>
          <p:cNvPr id="32" name="Conector recto de flecha 31">
            <a:extLst>
              <a:ext uri="{FF2B5EF4-FFF2-40B4-BE49-F238E27FC236}">
                <a16:creationId xmlns:a16="http://schemas.microsoft.com/office/drawing/2014/main" id="{008EC896-A79B-4735-9CE3-669D93355A0F}"/>
              </a:ext>
            </a:extLst>
          </p:cNvPr>
          <p:cNvCxnSpPr>
            <a:cxnSpLocks/>
          </p:cNvCxnSpPr>
          <p:nvPr/>
        </p:nvCxnSpPr>
        <p:spPr>
          <a:xfrm>
            <a:off x="5648284" y="3846707"/>
            <a:ext cx="953676" cy="748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6460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organizar el código es habitual crear componentes propios que extiendan o agrupen a componentes de Jetpack Compose.</a:t>
            </a:r>
          </a:p>
        </p:txBody>
      </p:sp>
      <p:pic>
        <p:nvPicPr>
          <p:cNvPr id="2" name="Imagen 1">
            <a:extLst>
              <a:ext uri="{FF2B5EF4-FFF2-40B4-BE49-F238E27FC236}">
                <a16:creationId xmlns:a16="http://schemas.microsoft.com/office/drawing/2014/main" id="{441E4DED-1E39-4CDC-A6E5-0AF28661E92C}"/>
              </a:ext>
            </a:extLst>
          </p:cNvPr>
          <p:cNvPicPr>
            <a:picLocks noChangeAspect="1"/>
          </p:cNvPicPr>
          <p:nvPr/>
        </p:nvPicPr>
        <p:blipFill rotWithShape="1">
          <a:blip r:embed="rId2"/>
          <a:srcRect l="232" r="1"/>
          <a:stretch/>
        </p:blipFill>
        <p:spPr>
          <a:xfrm>
            <a:off x="661072" y="2111740"/>
            <a:ext cx="3433425" cy="2274826"/>
          </a:xfrm>
          <a:prstGeom prst="rect">
            <a:avLst/>
          </a:prstGeom>
          <a:noFill/>
          <a:ln w="57150">
            <a:solidFill>
              <a:schemeClr val="accent2"/>
            </a:solidFill>
          </a:ln>
        </p:spPr>
      </p:pic>
      <p:pic>
        <p:nvPicPr>
          <p:cNvPr id="6" name="Imagen 5">
            <a:extLst>
              <a:ext uri="{FF2B5EF4-FFF2-40B4-BE49-F238E27FC236}">
                <a16:creationId xmlns:a16="http://schemas.microsoft.com/office/drawing/2014/main" id="{9D5D0F3E-5773-4E25-9BA3-CEBD61DECB85}"/>
              </a:ext>
            </a:extLst>
          </p:cNvPr>
          <p:cNvPicPr>
            <a:picLocks noChangeAspect="1"/>
          </p:cNvPicPr>
          <p:nvPr/>
        </p:nvPicPr>
        <p:blipFill rotWithShape="1">
          <a:blip r:embed="rId3"/>
          <a:srcRect l="684"/>
          <a:stretch/>
        </p:blipFill>
        <p:spPr>
          <a:xfrm>
            <a:off x="1168513" y="4653136"/>
            <a:ext cx="2418542" cy="1793614"/>
          </a:xfrm>
          <a:prstGeom prst="rect">
            <a:avLst/>
          </a:prstGeom>
          <a:noFill/>
          <a:ln w="57150">
            <a:solidFill>
              <a:schemeClr val="accent2"/>
            </a:solidFill>
          </a:ln>
        </p:spPr>
      </p:pic>
      <p:pic>
        <p:nvPicPr>
          <p:cNvPr id="13" name="Imagen 12">
            <a:extLst>
              <a:ext uri="{FF2B5EF4-FFF2-40B4-BE49-F238E27FC236}">
                <a16:creationId xmlns:a16="http://schemas.microsoft.com/office/drawing/2014/main" id="{B1FD07C4-8E4F-4BD1-BA9E-8C51CC21D873}"/>
              </a:ext>
            </a:extLst>
          </p:cNvPr>
          <p:cNvPicPr>
            <a:picLocks noChangeAspect="1"/>
          </p:cNvPicPr>
          <p:nvPr/>
        </p:nvPicPr>
        <p:blipFill>
          <a:blip r:embed="rId4"/>
          <a:stretch>
            <a:fillRect/>
          </a:stretch>
        </p:blipFill>
        <p:spPr>
          <a:xfrm>
            <a:off x="4536574" y="2111740"/>
            <a:ext cx="3353910" cy="3091430"/>
          </a:xfrm>
          <a:prstGeom prst="rect">
            <a:avLst/>
          </a:prstGeom>
          <a:noFill/>
          <a:ln w="57150">
            <a:solidFill>
              <a:schemeClr val="accent2"/>
            </a:solidFill>
          </a:ln>
        </p:spPr>
      </p:pic>
      <p:pic>
        <p:nvPicPr>
          <p:cNvPr id="16" name="Imagen 15">
            <a:extLst>
              <a:ext uri="{FF2B5EF4-FFF2-40B4-BE49-F238E27FC236}">
                <a16:creationId xmlns:a16="http://schemas.microsoft.com/office/drawing/2014/main" id="{29EC6466-78E3-4D96-81FB-96C7677938C6}"/>
              </a:ext>
            </a:extLst>
          </p:cNvPr>
          <p:cNvPicPr>
            <a:picLocks noChangeAspect="1"/>
          </p:cNvPicPr>
          <p:nvPr/>
        </p:nvPicPr>
        <p:blipFill>
          <a:blip r:embed="rId5"/>
          <a:stretch>
            <a:fillRect/>
          </a:stretch>
        </p:blipFill>
        <p:spPr>
          <a:xfrm>
            <a:off x="8327476" y="4305108"/>
            <a:ext cx="3203452" cy="1803885"/>
          </a:xfrm>
          <a:prstGeom prst="rect">
            <a:avLst/>
          </a:prstGeom>
          <a:noFill/>
          <a:ln w="57150">
            <a:solidFill>
              <a:schemeClr val="accent2"/>
            </a:solidFill>
          </a:ln>
        </p:spPr>
      </p:pic>
      <p:pic>
        <p:nvPicPr>
          <p:cNvPr id="17" name="Imagen 16">
            <a:extLst>
              <a:ext uri="{FF2B5EF4-FFF2-40B4-BE49-F238E27FC236}">
                <a16:creationId xmlns:a16="http://schemas.microsoft.com/office/drawing/2014/main" id="{CE380934-2655-458E-AB4E-155E25A7DD85}"/>
              </a:ext>
            </a:extLst>
          </p:cNvPr>
          <p:cNvPicPr>
            <a:picLocks noChangeAspect="1"/>
          </p:cNvPicPr>
          <p:nvPr/>
        </p:nvPicPr>
        <p:blipFill>
          <a:blip r:embed="rId6"/>
          <a:stretch>
            <a:fillRect/>
          </a:stretch>
        </p:blipFill>
        <p:spPr>
          <a:xfrm>
            <a:off x="8332561" y="2111740"/>
            <a:ext cx="3198367" cy="1317260"/>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9523F0C9-598F-489E-A1BB-E5B5D66F3DA0}"/>
              </a:ext>
            </a:extLst>
          </p:cNvPr>
          <p:cNvCxnSpPr>
            <a:cxnSpLocks/>
          </p:cNvCxnSpPr>
          <p:nvPr/>
        </p:nvCxnSpPr>
        <p:spPr>
          <a:xfrm>
            <a:off x="9921251" y="3573016"/>
            <a:ext cx="0" cy="61387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30560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puede diseñar un componente propio que combine un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interno y el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que reciba como parámetro.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lugar donde se llame a </a:t>
            </a:r>
            <a:r>
              <a:rPr lang="es-ES" sz="2800" b="1" dirty="0" err="1">
                <a:solidFill>
                  <a:schemeClr val="tx1"/>
                </a:solidFill>
                <a:latin typeface="Calibri" panose="020F0502020204030204" pitchFamily="34" charset="0"/>
                <a:cs typeface="Calibri" panose="020F0502020204030204" pitchFamily="34" charset="0"/>
              </a:rPr>
              <a:t>then</a:t>
            </a:r>
            <a:r>
              <a:rPr lang="es-ES" sz="2800" dirty="0">
                <a:solidFill>
                  <a:schemeClr val="tx1"/>
                </a:solidFill>
                <a:latin typeface="Calibri" panose="020F0502020204030204" pitchFamily="34" charset="0"/>
                <a:cs typeface="Calibri" panose="020F0502020204030204" pitchFamily="34" charset="0"/>
              </a:rPr>
              <a:t> cambiará el comportamiento.</a:t>
            </a:r>
          </a:p>
        </p:txBody>
      </p:sp>
      <p:pic>
        <p:nvPicPr>
          <p:cNvPr id="14" name="Imagen 13">
            <a:extLst>
              <a:ext uri="{FF2B5EF4-FFF2-40B4-BE49-F238E27FC236}">
                <a16:creationId xmlns:a16="http://schemas.microsoft.com/office/drawing/2014/main" id="{4FE65469-3642-4CE8-9244-129007AA0A19}"/>
              </a:ext>
            </a:extLst>
          </p:cNvPr>
          <p:cNvPicPr>
            <a:picLocks noChangeAspect="1"/>
          </p:cNvPicPr>
          <p:nvPr/>
        </p:nvPicPr>
        <p:blipFill>
          <a:blip r:embed="rId2"/>
          <a:stretch>
            <a:fillRect/>
          </a:stretch>
        </p:blipFill>
        <p:spPr>
          <a:xfrm>
            <a:off x="4682179" y="2296489"/>
            <a:ext cx="3433425" cy="3115395"/>
          </a:xfrm>
          <a:prstGeom prst="rect">
            <a:avLst/>
          </a:prstGeom>
          <a:noFill/>
          <a:ln w="57150">
            <a:solidFill>
              <a:schemeClr val="accent2"/>
            </a:solidFill>
          </a:ln>
        </p:spPr>
      </p:pic>
      <p:pic>
        <p:nvPicPr>
          <p:cNvPr id="15" name="Imagen 14">
            <a:extLst>
              <a:ext uri="{FF2B5EF4-FFF2-40B4-BE49-F238E27FC236}">
                <a16:creationId xmlns:a16="http://schemas.microsoft.com/office/drawing/2014/main" id="{56907EFE-8475-4DAF-B429-02A776515A38}"/>
              </a:ext>
            </a:extLst>
          </p:cNvPr>
          <p:cNvPicPr>
            <a:picLocks noChangeAspect="1"/>
          </p:cNvPicPr>
          <p:nvPr/>
        </p:nvPicPr>
        <p:blipFill rotWithShape="1">
          <a:blip r:embed="rId3"/>
          <a:srcRect l="232" r="1"/>
          <a:stretch/>
        </p:blipFill>
        <p:spPr>
          <a:xfrm>
            <a:off x="698065" y="2716774"/>
            <a:ext cx="3433425" cy="2274826"/>
          </a:xfrm>
          <a:prstGeom prst="rect">
            <a:avLst/>
          </a:prstGeom>
          <a:noFill/>
          <a:ln w="57150">
            <a:solidFill>
              <a:schemeClr val="accent2"/>
            </a:solidFill>
          </a:ln>
        </p:spPr>
      </p:pic>
      <p:pic>
        <p:nvPicPr>
          <p:cNvPr id="19" name="Imagen 18">
            <a:extLst>
              <a:ext uri="{FF2B5EF4-FFF2-40B4-BE49-F238E27FC236}">
                <a16:creationId xmlns:a16="http://schemas.microsoft.com/office/drawing/2014/main" id="{04665D7B-06EF-4B94-B53E-97FCE4DF1A2D}"/>
              </a:ext>
            </a:extLst>
          </p:cNvPr>
          <p:cNvPicPr>
            <a:picLocks noChangeAspect="1"/>
          </p:cNvPicPr>
          <p:nvPr/>
        </p:nvPicPr>
        <p:blipFill>
          <a:blip r:embed="rId4"/>
          <a:stretch>
            <a:fillRect/>
          </a:stretch>
        </p:blipFill>
        <p:spPr>
          <a:xfrm>
            <a:off x="8666294" y="3339733"/>
            <a:ext cx="2827641" cy="1028906"/>
          </a:xfrm>
          <a:prstGeom prst="rect">
            <a:avLst/>
          </a:prstGeom>
          <a:noFill/>
          <a:ln w="57150">
            <a:solidFill>
              <a:schemeClr val="accent2"/>
            </a:solidFill>
          </a:ln>
        </p:spPr>
      </p:pic>
      <p:cxnSp>
        <p:nvCxnSpPr>
          <p:cNvPr id="20" name="Conector recto de flecha 19">
            <a:extLst>
              <a:ext uri="{FF2B5EF4-FFF2-40B4-BE49-F238E27FC236}">
                <a16:creationId xmlns:a16="http://schemas.microsoft.com/office/drawing/2014/main" id="{181BA16B-2143-4F32-962D-95B697EE1963}"/>
              </a:ext>
            </a:extLst>
          </p:cNvPr>
          <p:cNvCxnSpPr>
            <a:cxnSpLocks/>
          </p:cNvCxnSpPr>
          <p:nvPr/>
        </p:nvCxnSpPr>
        <p:spPr>
          <a:xfrm flipH="1" flipV="1">
            <a:off x="6129448" y="4991600"/>
            <a:ext cx="639245" cy="43204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B15CFB48-BFC7-4D71-98A2-BAA55721735E}"/>
              </a:ext>
            </a:extLst>
          </p:cNvPr>
          <p:cNvCxnSpPr>
            <a:cxnSpLocks/>
          </p:cNvCxnSpPr>
          <p:nvPr/>
        </p:nvCxnSpPr>
        <p:spPr>
          <a:xfrm>
            <a:off x="8256240" y="3861048"/>
            <a:ext cx="29685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586BF7D8-CCE8-406A-A0B4-B716C869E531}"/>
              </a:ext>
            </a:extLst>
          </p:cNvPr>
          <p:cNvCxnSpPr>
            <a:cxnSpLocks/>
          </p:cNvCxnSpPr>
          <p:nvPr/>
        </p:nvCxnSpPr>
        <p:spPr>
          <a:xfrm flipH="1" flipV="1">
            <a:off x="7670702" y="2797615"/>
            <a:ext cx="195598" cy="63138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0581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a:solidFill>
                  <a:schemeClr val="tx1"/>
                </a:solidFill>
                <a:latin typeface="Calibri" panose="020F0502020204030204" pitchFamily="34" charset="0"/>
                <a:cs typeface="Calibri" panose="020F0502020204030204" pitchFamily="34" charset="0"/>
              </a:rPr>
              <a:t>Los </a:t>
            </a:r>
            <a:r>
              <a:rPr lang="es-ES" sz="2800" dirty="0">
                <a:solidFill>
                  <a:schemeClr val="tx1"/>
                </a:solidFill>
                <a:latin typeface="Calibri" panose="020F0502020204030204" pitchFamily="34" charset="0"/>
                <a:cs typeface="Calibri" panose="020F0502020204030204" pitchFamily="34" charset="0"/>
              </a:rPr>
              <a:t>componentes propios permiten dividir el código para que esté más organizado.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importante que los componentes propios </a:t>
            </a:r>
            <a:r>
              <a:rPr lang="es-ES" sz="2800" b="1" dirty="0">
                <a:solidFill>
                  <a:schemeClr val="tx1"/>
                </a:solidFill>
                <a:latin typeface="Calibri" panose="020F0502020204030204" pitchFamily="34" charset="0"/>
                <a:cs typeface="Calibri" panose="020F0502020204030204" pitchFamily="34" charset="0"/>
              </a:rPr>
              <a:t>sean lo más pequeños posible</a:t>
            </a:r>
            <a:r>
              <a:rPr lang="es-ES" sz="2800" dirty="0">
                <a:solidFill>
                  <a:schemeClr val="tx1"/>
                </a:solidFill>
                <a:latin typeface="Calibri" panose="020F0502020204030204" pitchFamily="34" charset="0"/>
                <a:cs typeface="Calibri" panose="020F0502020204030204" pitchFamily="34" charset="0"/>
              </a:rPr>
              <a:t> teniendo nombres </a:t>
            </a:r>
            <a:r>
              <a:rPr lang="es-ES" sz="2800" b="1" dirty="0">
                <a:solidFill>
                  <a:schemeClr val="tx1"/>
                </a:solidFill>
                <a:latin typeface="Calibri" panose="020F0502020204030204" pitchFamily="34" charset="0"/>
                <a:cs typeface="Calibri" panose="020F0502020204030204" pitchFamily="34" charset="0"/>
              </a:rPr>
              <a:t>semánticos</a:t>
            </a:r>
            <a:r>
              <a:rPr lang="es-ES" sz="2800" dirty="0">
                <a:solidFill>
                  <a:schemeClr val="tx1"/>
                </a:solidFill>
                <a:latin typeface="Calibri" panose="020F0502020204030204" pitchFamily="34" charset="0"/>
                <a:cs typeface="Calibri" panose="020F0502020204030204" pitchFamily="34" charset="0"/>
              </a:rPr>
              <a:t> para que sean auto explicativos.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Además, se pueden crear componentes que agrupen a otros para poder reutilizarlos todos juntos y organizar el código.</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ejemplos anteriores son perfectos para entender esto.</a:t>
            </a:r>
          </a:p>
        </p:txBody>
      </p:sp>
    </p:spTree>
    <p:extLst>
      <p:ext uri="{BB962C8B-B14F-4D97-AF65-F5344CB8AC3E}">
        <p14:creationId xmlns:p14="http://schemas.microsoft.com/office/powerpoint/2010/main" val="305788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Spacer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permite dejar un espacio entre otros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solo admite el parámetro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11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recomendable crearse un componente propio que extienda a </a:t>
            </a:r>
            <a:r>
              <a:rPr lang="es-ES" sz="2800"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para simplificar su uso:</a:t>
            </a:r>
          </a:p>
        </p:txBody>
      </p:sp>
      <p:pic>
        <p:nvPicPr>
          <p:cNvPr id="2" name="Imagen 1">
            <a:extLst>
              <a:ext uri="{FF2B5EF4-FFF2-40B4-BE49-F238E27FC236}">
                <a16:creationId xmlns:a16="http://schemas.microsoft.com/office/drawing/2014/main" id="{FB360CDF-FC4B-40F7-9542-7219BB519F7A}"/>
              </a:ext>
            </a:extLst>
          </p:cNvPr>
          <p:cNvPicPr>
            <a:picLocks noChangeAspect="1"/>
          </p:cNvPicPr>
          <p:nvPr/>
        </p:nvPicPr>
        <p:blipFill rotWithShape="1">
          <a:blip r:embed="rId2"/>
          <a:srcRect l="1269" t="7999" r="888" b="5143"/>
          <a:stretch/>
        </p:blipFill>
        <p:spPr>
          <a:xfrm>
            <a:off x="542933" y="2644955"/>
            <a:ext cx="7832036" cy="1161555"/>
          </a:xfrm>
          <a:prstGeom prst="rect">
            <a:avLst/>
          </a:prstGeom>
          <a:noFill/>
          <a:ln w="57150">
            <a:solidFill>
              <a:schemeClr val="accent2"/>
            </a:solidFill>
          </a:ln>
        </p:spPr>
      </p:pic>
      <p:pic>
        <p:nvPicPr>
          <p:cNvPr id="6" name="Imagen 5">
            <a:extLst>
              <a:ext uri="{FF2B5EF4-FFF2-40B4-BE49-F238E27FC236}">
                <a16:creationId xmlns:a16="http://schemas.microsoft.com/office/drawing/2014/main" id="{A777CC53-7D2F-434A-8E4C-DCBF66F24868}"/>
              </a:ext>
            </a:extLst>
          </p:cNvPr>
          <p:cNvPicPr>
            <a:picLocks noChangeAspect="1"/>
          </p:cNvPicPr>
          <p:nvPr/>
        </p:nvPicPr>
        <p:blipFill>
          <a:blip r:embed="rId3"/>
          <a:stretch>
            <a:fillRect/>
          </a:stretch>
        </p:blipFill>
        <p:spPr>
          <a:xfrm>
            <a:off x="1491989" y="4930772"/>
            <a:ext cx="2951895" cy="1530612"/>
          </a:xfrm>
          <a:prstGeom prst="rect">
            <a:avLst/>
          </a:prstGeom>
          <a:noFill/>
          <a:ln w="57150">
            <a:solidFill>
              <a:schemeClr val="accent2"/>
            </a:solidFill>
          </a:ln>
        </p:spPr>
      </p:pic>
      <p:pic>
        <p:nvPicPr>
          <p:cNvPr id="8" name="Imagen 7">
            <a:extLst>
              <a:ext uri="{FF2B5EF4-FFF2-40B4-BE49-F238E27FC236}">
                <a16:creationId xmlns:a16="http://schemas.microsoft.com/office/drawing/2014/main" id="{51949B7D-EDB3-478A-9371-8320775CF4BA}"/>
              </a:ext>
            </a:extLst>
          </p:cNvPr>
          <p:cNvPicPr>
            <a:picLocks noChangeAspect="1"/>
          </p:cNvPicPr>
          <p:nvPr/>
        </p:nvPicPr>
        <p:blipFill>
          <a:blip r:embed="rId4"/>
          <a:stretch>
            <a:fillRect/>
          </a:stretch>
        </p:blipFill>
        <p:spPr>
          <a:xfrm>
            <a:off x="4690401" y="5169309"/>
            <a:ext cx="2569241" cy="1053538"/>
          </a:xfrm>
          <a:prstGeom prst="rect">
            <a:avLst/>
          </a:prstGeom>
          <a:noFill/>
          <a:ln w="57150">
            <a:solidFill>
              <a:schemeClr val="accent2"/>
            </a:solidFill>
          </a:ln>
        </p:spPr>
      </p:pic>
      <p:pic>
        <p:nvPicPr>
          <p:cNvPr id="9" name="Imagen 8">
            <a:extLst>
              <a:ext uri="{FF2B5EF4-FFF2-40B4-BE49-F238E27FC236}">
                <a16:creationId xmlns:a16="http://schemas.microsoft.com/office/drawing/2014/main" id="{5857C0A4-637D-4FC3-B922-541E48A9C5DB}"/>
              </a:ext>
            </a:extLst>
          </p:cNvPr>
          <p:cNvPicPr>
            <a:picLocks noChangeAspect="1"/>
          </p:cNvPicPr>
          <p:nvPr/>
        </p:nvPicPr>
        <p:blipFill>
          <a:blip r:embed="rId5"/>
          <a:stretch>
            <a:fillRect/>
          </a:stretch>
        </p:blipFill>
        <p:spPr>
          <a:xfrm>
            <a:off x="8523362" y="5315910"/>
            <a:ext cx="2176649" cy="760336"/>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1FE8EE8B-090A-40AD-83CF-E3B3FE5D4E3F}"/>
              </a:ext>
            </a:extLst>
          </p:cNvPr>
          <p:cNvCxnSpPr>
            <a:cxnSpLocks/>
          </p:cNvCxnSpPr>
          <p:nvPr/>
        </p:nvCxnSpPr>
        <p:spPr>
          <a:xfrm flipV="1">
            <a:off x="7446142" y="5696078"/>
            <a:ext cx="94248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C45B5F9D-BF53-42F0-8F21-8EA3BB141A4F}"/>
              </a:ext>
            </a:extLst>
          </p:cNvPr>
          <p:cNvPicPr>
            <a:picLocks noChangeAspect="1"/>
          </p:cNvPicPr>
          <p:nvPr/>
        </p:nvPicPr>
        <p:blipFill>
          <a:blip r:embed="rId6"/>
          <a:stretch>
            <a:fillRect/>
          </a:stretch>
        </p:blipFill>
        <p:spPr>
          <a:xfrm>
            <a:off x="8790900" y="2644955"/>
            <a:ext cx="2858167" cy="1160416"/>
          </a:xfrm>
          <a:prstGeom prst="rect">
            <a:avLst/>
          </a:prstGeom>
          <a:noFill/>
          <a:ln w="57150">
            <a:solidFill>
              <a:schemeClr val="accent2"/>
            </a:solidFill>
          </a:ln>
        </p:spPr>
      </p:pic>
    </p:spTree>
    <p:extLst>
      <p:ext uri="{BB962C8B-B14F-4D97-AF65-F5344CB8AC3E}">
        <p14:creationId xmlns:p14="http://schemas.microsoft.com/office/powerpoint/2010/main" val="160545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Antes de comenzar con el estudio de los componentes de Jetpack Compose es importante destacar que hay que organizar el código de la aplicación, por ello hay que tener en cuenta:</a:t>
            </a: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Se pueden crear tantos archivos como se quiera.</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 se tienen varias pantallas en la aplicación cada una tendrá su interfaz en un archivo.</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El archivo que contenga una clase que extienda de </a:t>
            </a:r>
            <a:r>
              <a:rPr lang="es-ES" sz="2000" dirty="0" err="1">
                <a:solidFill>
                  <a:schemeClr val="tx1"/>
                </a:solidFill>
                <a:latin typeface="Calibri" panose="020F0502020204030204" pitchFamily="34" charset="0"/>
                <a:cs typeface="Calibri" panose="020F0502020204030204" pitchFamily="34" charset="0"/>
              </a:rPr>
              <a:t>Activity</a:t>
            </a:r>
            <a:r>
              <a:rPr lang="es-ES" sz="2000" dirty="0">
                <a:solidFill>
                  <a:schemeClr val="tx1"/>
                </a:solidFill>
                <a:latin typeface="Calibri" panose="020F0502020204030204" pitchFamily="34" charset="0"/>
                <a:cs typeface="Calibri" panose="020F0502020204030204" pitchFamily="34" charset="0"/>
              </a:rPr>
              <a:t> no debe tener componentes en él.</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Se debe crear un componente con la base de la aplicación para poder utilizarlo en cualquier sitio.</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Todos los archivos que contengan componentes de la interfaz deberían incluirse en la carpeta </a:t>
            </a:r>
            <a:r>
              <a:rPr lang="es-ES" sz="2000" dirty="0" err="1">
                <a:solidFill>
                  <a:schemeClr val="tx1"/>
                </a:solidFill>
                <a:latin typeface="Calibri" panose="020F0502020204030204" pitchFamily="34" charset="0"/>
                <a:cs typeface="Calibri" panose="020F0502020204030204" pitchFamily="34" charset="0"/>
              </a:rPr>
              <a:t>ui</a:t>
            </a:r>
            <a:r>
              <a:rPr lang="es-ES" sz="20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 varios componentes forman parte de una zona/sección de la pantalla se debe crear un componente que los agrupe.</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Siempre que un componente se repita con las mismas características de estilo se debe crear un componente personalizado que lo extienda.</a:t>
            </a:r>
          </a:p>
        </p:txBody>
      </p:sp>
    </p:spTree>
    <p:extLst>
      <p:ext uri="{BB962C8B-B14F-4D97-AF65-F5344CB8AC3E}">
        <p14:creationId xmlns:p14="http://schemas.microsoft.com/office/powerpoint/2010/main" val="2487616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aplicación Android las imágenes se tienen que importar previamente en el proyecto o bien conseguirlas de internet.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imágenes que se importen al proyecto deben estar en uno de los siguientes formatos: vectorial, </a:t>
            </a:r>
            <a:r>
              <a:rPr lang="es-ES" sz="2800" dirty="0" err="1">
                <a:solidFill>
                  <a:schemeClr val="tx1"/>
                </a:solidFill>
                <a:latin typeface="Calibri" panose="020F0502020204030204" pitchFamily="34" charset="0"/>
                <a:cs typeface="Calibri" panose="020F0502020204030204" pitchFamily="34" charset="0"/>
              </a:rPr>
              <a:t>jpg</a:t>
            </a:r>
            <a:r>
              <a:rPr lang="es-ES" sz="2800" dirty="0">
                <a:solidFill>
                  <a:schemeClr val="tx1"/>
                </a:solidFill>
                <a:latin typeface="Calibri" panose="020F0502020204030204" pitchFamily="34" charset="0"/>
                <a:cs typeface="Calibri" panose="020F0502020204030204" pitchFamily="34" charset="0"/>
              </a:rPr>
              <a:t>, png y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respecto a imágenes matriciales (</a:t>
            </a:r>
            <a:r>
              <a:rPr lang="es-ES" sz="2800" dirty="0" err="1">
                <a:solidFill>
                  <a:schemeClr val="tx1"/>
                </a:solidFill>
                <a:latin typeface="Calibri" panose="020F0502020204030204" pitchFamily="34" charset="0"/>
                <a:cs typeface="Calibri" panose="020F0502020204030204" pitchFamily="34" charset="0"/>
              </a:rPr>
              <a:t>jpg</a:t>
            </a:r>
            <a:r>
              <a:rPr lang="es-ES" sz="2800" dirty="0">
                <a:solidFill>
                  <a:schemeClr val="tx1"/>
                </a:solidFill>
                <a:latin typeface="Calibri" panose="020F0502020204030204" pitchFamily="34" charset="0"/>
                <a:cs typeface="Calibri" panose="020F0502020204030204" pitchFamily="34" charset="0"/>
              </a:rPr>
              <a:t>, png y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es preferible el uso de imágenes en formato </a:t>
            </a:r>
            <a:r>
              <a:rPr lang="es-ES" sz="2800" b="1"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por ello se explicará como convertir imágenes añadidas al proyecto en formato </a:t>
            </a:r>
            <a:r>
              <a:rPr lang="es-ES" sz="2800" dirty="0" err="1">
                <a:solidFill>
                  <a:schemeClr val="tx1"/>
                </a:solidFill>
                <a:latin typeface="Calibri" panose="020F0502020204030204" pitchFamily="34" charset="0"/>
                <a:cs typeface="Calibri" panose="020F0502020204030204" pitchFamily="34" charset="0"/>
              </a:rPr>
              <a:t>jpg</a:t>
            </a:r>
            <a:r>
              <a:rPr lang="es-ES" sz="2800" dirty="0">
                <a:solidFill>
                  <a:schemeClr val="tx1"/>
                </a:solidFill>
                <a:latin typeface="Calibri" panose="020F0502020204030204" pitchFamily="34" charset="0"/>
                <a:cs typeface="Calibri" panose="020F0502020204030204" pitchFamily="34" charset="0"/>
              </a:rPr>
              <a:t> y png a formato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82080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al proyecto se debe abrir el panel </a:t>
            </a:r>
            <a:r>
              <a:rPr lang="es-ES" sz="2800" b="1" dirty="0" err="1">
                <a:solidFill>
                  <a:schemeClr val="tx1"/>
                </a:solidFill>
                <a:latin typeface="Calibri" panose="020F0502020204030204" pitchFamily="34" charset="0"/>
                <a:cs typeface="Calibri" panose="020F0502020204030204" pitchFamily="34" charset="0"/>
              </a:rPr>
              <a:t>Resource</a:t>
            </a:r>
            <a:r>
              <a:rPr lang="es-ES" sz="2800" b="1" dirty="0">
                <a:solidFill>
                  <a:schemeClr val="tx1"/>
                </a:solidFill>
                <a:latin typeface="Calibri" panose="020F0502020204030204" pitchFamily="34" charset="0"/>
                <a:cs typeface="Calibri" panose="020F0502020204030204" pitchFamily="34" charset="0"/>
              </a:rPr>
              <a:t> Manager</a:t>
            </a:r>
            <a:r>
              <a:rPr lang="es-ES" sz="2800" dirty="0">
                <a:solidFill>
                  <a:schemeClr val="tx1"/>
                </a:solidFill>
                <a:latin typeface="Calibri" panose="020F0502020204030204" pitchFamily="34" charset="0"/>
                <a:cs typeface="Calibri" panose="020F0502020204030204" pitchFamily="34" charset="0"/>
              </a:rPr>
              <a:t> en la parte izquierda y desde él pulsar el botón </a:t>
            </a:r>
            <a:r>
              <a:rPr lang="es-ES" sz="2800" b="1" dirty="0">
                <a:solidFill>
                  <a:schemeClr val="tx1"/>
                </a:solidFill>
                <a:latin typeface="Calibri" panose="020F0502020204030204" pitchFamily="34" charset="0"/>
                <a:cs typeface="Calibri" panose="020F0502020204030204" pitchFamily="34" charset="0"/>
              </a:rPr>
              <a: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matriciales (</a:t>
            </a:r>
            <a:r>
              <a:rPr lang="es-ES" sz="2800" dirty="0" err="1">
                <a:solidFill>
                  <a:schemeClr val="tx1"/>
                </a:solidFill>
                <a:latin typeface="Calibri" panose="020F0502020204030204" pitchFamily="34" charset="0"/>
                <a:cs typeface="Calibri" panose="020F0502020204030204" pitchFamily="34" charset="0"/>
              </a:rPr>
              <a:t>jpg</a:t>
            </a:r>
            <a:r>
              <a:rPr lang="es-ES" sz="2800" dirty="0">
                <a:solidFill>
                  <a:schemeClr val="tx1"/>
                </a:solidFill>
                <a:latin typeface="Calibri" panose="020F0502020204030204" pitchFamily="34" charset="0"/>
                <a:cs typeface="Calibri" panose="020F0502020204030204" pitchFamily="34" charset="0"/>
              </a:rPr>
              <a:t>, png y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se debe seleccionar la opción </a:t>
            </a:r>
            <a:r>
              <a:rPr lang="es-ES" sz="2800" b="1" dirty="0" err="1">
                <a:solidFill>
                  <a:schemeClr val="tx1"/>
                </a:solidFill>
                <a:latin typeface="Calibri" panose="020F0502020204030204" pitchFamily="34" charset="0"/>
                <a:cs typeface="Calibri" panose="020F0502020204030204" pitchFamily="34" charset="0"/>
              </a:rPr>
              <a:t>Import</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Drawables</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A763C1F0-54CB-46AC-8084-9AD26D21C450}"/>
              </a:ext>
            </a:extLst>
          </p:cNvPr>
          <p:cNvPicPr>
            <a:picLocks noChangeAspect="1"/>
          </p:cNvPicPr>
          <p:nvPr/>
        </p:nvPicPr>
        <p:blipFill rotWithShape="1">
          <a:blip r:embed="rId2"/>
          <a:srcRect b="48853"/>
          <a:stretch/>
        </p:blipFill>
        <p:spPr>
          <a:xfrm>
            <a:off x="1928162" y="2228656"/>
            <a:ext cx="4870492" cy="1377731"/>
          </a:xfrm>
          <a:prstGeom prst="rect">
            <a:avLst/>
          </a:prstGeom>
          <a:noFill/>
          <a:ln w="57150">
            <a:solidFill>
              <a:schemeClr val="accent2"/>
            </a:solidFill>
          </a:ln>
        </p:spPr>
      </p:pic>
      <p:pic>
        <p:nvPicPr>
          <p:cNvPr id="9" name="Imagen 8">
            <a:extLst>
              <a:ext uri="{FF2B5EF4-FFF2-40B4-BE49-F238E27FC236}">
                <a16:creationId xmlns:a16="http://schemas.microsoft.com/office/drawing/2014/main" id="{FA7AF486-A9ED-4389-B403-06E28CDAD70C}"/>
              </a:ext>
            </a:extLst>
          </p:cNvPr>
          <p:cNvPicPr>
            <a:picLocks noChangeAspect="1"/>
          </p:cNvPicPr>
          <p:nvPr/>
        </p:nvPicPr>
        <p:blipFill rotWithShape="1">
          <a:blip r:embed="rId2"/>
          <a:srcRect r="73733" b="70202"/>
          <a:stretch/>
        </p:blipFill>
        <p:spPr>
          <a:xfrm>
            <a:off x="7688802" y="2229973"/>
            <a:ext cx="2195895" cy="1377731"/>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535BF6AE-BCFD-4A66-B154-DF60493B6D89}"/>
              </a:ext>
            </a:extLst>
          </p:cNvPr>
          <p:cNvCxnSpPr>
            <a:cxnSpLocks/>
          </p:cNvCxnSpPr>
          <p:nvPr/>
        </p:nvCxnSpPr>
        <p:spPr>
          <a:xfrm flipV="1">
            <a:off x="6947986" y="2968261"/>
            <a:ext cx="990393" cy="1234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Rectángulo 10">
            <a:extLst>
              <a:ext uri="{FF2B5EF4-FFF2-40B4-BE49-F238E27FC236}">
                <a16:creationId xmlns:a16="http://schemas.microsoft.com/office/drawing/2014/main" id="{97A53F33-D2E6-4EA1-AAA2-4C2EF8E48090}"/>
              </a:ext>
            </a:extLst>
          </p:cNvPr>
          <p:cNvSpPr/>
          <p:nvPr/>
        </p:nvSpPr>
        <p:spPr>
          <a:xfrm>
            <a:off x="7978134" y="2769479"/>
            <a:ext cx="422122" cy="389614"/>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5C5D70A9-9606-4E8C-9D77-A725D553FFEE}"/>
              </a:ext>
            </a:extLst>
          </p:cNvPr>
          <p:cNvPicPr>
            <a:picLocks noChangeAspect="1"/>
          </p:cNvPicPr>
          <p:nvPr/>
        </p:nvPicPr>
        <p:blipFill>
          <a:blip r:embed="rId3"/>
          <a:stretch>
            <a:fillRect/>
          </a:stretch>
        </p:blipFill>
        <p:spPr>
          <a:xfrm>
            <a:off x="5039896" y="4804757"/>
            <a:ext cx="2112208" cy="1563187"/>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4EE4AC4E-CE61-4135-B8E7-DCCCCA1C3309}"/>
              </a:ext>
            </a:extLst>
          </p:cNvPr>
          <p:cNvCxnSpPr>
            <a:cxnSpLocks/>
          </p:cNvCxnSpPr>
          <p:nvPr/>
        </p:nvCxnSpPr>
        <p:spPr>
          <a:xfrm flipH="1">
            <a:off x="6615902" y="6150404"/>
            <a:ext cx="1312550"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27BAD665-E17C-4D45-A90B-9ADCDA5B2688}"/>
              </a:ext>
            </a:extLst>
          </p:cNvPr>
          <p:cNvCxnSpPr>
            <a:cxnSpLocks/>
          </p:cNvCxnSpPr>
          <p:nvPr/>
        </p:nvCxnSpPr>
        <p:spPr>
          <a:xfrm flipV="1">
            <a:off x="756953" y="2790169"/>
            <a:ext cx="990393" cy="1234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Rectángulo 14">
            <a:extLst>
              <a:ext uri="{FF2B5EF4-FFF2-40B4-BE49-F238E27FC236}">
                <a16:creationId xmlns:a16="http://schemas.microsoft.com/office/drawing/2014/main" id="{98BEBAD9-1F84-4E2E-8867-E32F82615DEF}"/>
              </a:ext>
            </a:extLst>
          </p:cNvPr>
          <p:cNvSpPr/>
          <p:nvPr/>
        </p:nvSpPr>
        <p:spPr>
          <a:xfrm>
            <a:off x="1888407" y="2228656"/>
            <a:ext cx="259570" cy="110365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77245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seleccionada la imagen aparece la ventana de importación: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quiere se puede seleccionar un </a:t>
            </a:r>
            <a:r>
              <a:rPr lang="es-ES" sz="2400" b="1" dirty="0">
                <a:solidFill>
                  <a:schemeClr val="tx1"/>
                </a:solidFill>
                <a:latin typeface="Calibri" panose="020F0502020204030204" pitchFamily="34" charset="0"/>
                <a:cs typeface="Calibri" panose="020F0502020204030204" pitchFamily="34" charset="0"/>
              </a:rPr>
              <a:t>QUALIFIER</a:t>
            </a:r>
            <a:r>
              <a:rPr lang="es-ES" sz="2400" dirty="0">
                <a:solidFill>
                  <a:schemeClr val="tx1"/>
                </a:solidFill>
                <a:latin typeface="Calibri" panose="020F0502020204030204" pitchFamily="34" charset="0"/>
                <a:cs typeface="Calibri" panose="020F0502020204030204" pitchFamily="34" charset="0"/>
              </a:rPr>
              <a:t>, esto permitiría cargar imágenes de diferentes tamaños según las características del dispositivo.</a:t>
            </a: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último se debe pulsar el botón </a:t>
            </a:r>
            <a:r>
              <a:rPr lang="es-ES" sz="2400" b="1" dirty="0" err="1">
                <a:solidFill>
                  <a:schemeClr val="tx1"/>
                </a:solidFill>
                <a:latin typeface="Calibri" panose="020F0502020204030204" pitchFamily="34" charset="0"/>
                <a:cs typeface="Calibri" panose="020F0502020204030204" pitchFamily="34" charset="0"/>
              </a:rPr>
              <a:t>Import</a:t>
            </a:r>
            <a:r>
              <a:rPr lang="es-ES" sz="2400" dirty="0">
                <a:solidFill>
                  <a:schemeClr val="tx1"/>
                </a:solidFill>
                <a:latin typeface="Calibri" panose="020F0502020204030204" pitchFamily="34" charset="0"/>
                <a:cs typeface="Calibri" panose="020F0502020204030204" pitchFamily="34" charset="0"/>
              </a:rPr>
              <a:t> y la imagen ya estará disponible.</a:t>
            </a:r>
            <a:endParaRPr lang="es-ES" sz="2400" b="1" dirty="0">
              <a:solidFill>
                <a:schemeClr val="tx1"/>
              </a:solidFill>
              <a:latin typeface="Calibri" panose="020F0502020204030204" pitchFamily="34" charset="0"/>
              <a:cs typeface="Calibri" panose="020F0502020204030204" pitchFamily="34" charset="0"/>
            </a:endParaRPr>
          </a:p>
        </p:txBody>
      </p:sp>
      <p:cxnSp>
        <p:nvCxnSpPr>
          <p:cNvPr id="14" name="Conector recto de flecha 13">
            <a:extLst>
              <a:ext uri="{FF2B5EF4-FFF2-40B4-BE49-F238E27FC236}">
                <a16:creationId xmlns:a16="http://schemas.microsoft.com/office/drawing/2014/main" id="{4EE4AC4E-CE61-4135-B8E7-DCCCCA1C3309}"/>
              </a:ext>
            </a:extLst>
          </p:cNvPr>
          <p:cNvCxnSpPr>
            <a:cxnSpLocks/>
          </p:cNvCxnSpPr>
          <p:nvPr/>
        </p:nvCxnSpPr>
        <p:spPr>
          <a:xfrm flipV="1">
            <a:off x="5659990" y="3248676"/>
            <a:ext cx="872019" cy="1185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F51E62CB-35D2-4AA6-AD8C-2907D886ECCE}"/>
              </a:ext>
            </a:extLst>
          </p:cNvPr>
          <p:cNvPicPr>
            <a:picLocks noChangeAspect="1"/>
          </p:cNvPicPr>
          <p:nvPr/>
        </p:nvPicPr>
        <p:blipFill>
          <a:blip r:embed="rId2"/>
          <a:stretch>
            <a:fillRect/>
          </a:stretch>
        </p:blipFill>
        <p:spPr>
          <a:xfrm>
            <a:off x="1084674" y="1728412"/>
            <a:ext cx="4361925" cy="3065137"/>
          </a:xfrm>
          <a:prstGeom prst="rect">
            <a:avLst/>
          </a:prstGeom>
          <a:noFill/>
          <a:ln w="57150">
            <a:solidFill>
              <a:schemeClr val="accent2"/>
            </a:solidFill>
          </a:ln>
        </p:spPr>
      </p:pic>
      <p:pic>
        <p:nvPicPr>
          <p:cNvPr id="7" name="Imagen 6">
            <a:extLst>
              <a:ext uri="{FF2B5EF4-FFF2-40B4-BE49-F238E27FC236}">
                <a16:creationId xmlns:a16="http://schemas.microsoft.com/office/drawing/2014/main" id="{9AA7F4FE-08E1-49FB-B70D-8B3E882DFAD2}"/>
              </a:ext>
            </a:extLst>
          </p:cNvPr>
          <p:cNvPicPr>
            <a:picLocks noChangeAspect="1"/>
          </p:cNvPicPr>
          <p:nvPr/>
        </p:nvPicPr>
        <p:blipFill>
          <a:blip r:embed="rId3"/>
          <a:stretch>
            <a:fillRect/>
          </a:stretch>
        </p:blipFill>
        <p:spPr>
          <a:xfrm>
            <a:off x="6744072" y="1727517"/>
            <a:ext cx="4363200" cy="3066032"/>
          </a:xfrm>
          <a:prstGeom prst="rect">
            <a:avLst/>
          </a:prstGeom>
          <a:noFill/>
          <a:ln w="57150">
            <a:solidFill>
              <a:schemeClr val="accent2"/>
            </a:solidFill>
          </a:ln>
        </p:spPr>
      </p:pic>
    </p:spTree>
    <p:extLst>
      <p:ext uri="{BB962C8B-B14F-4D97-AF65-F5344CB8AC3E}">
        <p14:creationId xmlns:p14="http://schemas.microsoft.com/office/powerpoint/2010/main" val="480603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vectoriales, generalmente iconos ofrecidos por Google, se debe seleccionar la opción </a:t>
            </a:r>
            <a:r>
              <a:rPr lang="es-ES" sz="2800" b="1" dirty="0">
                <a:solidFill>
                  <a:schemeClr val="tx1"/>
                </a:solidFill>
                <a:latin typeface="Calibri" panose="020F0502020204030204" pitchFamily="34" charset="0"/>
                <a:cs typeface="Calibri" panose="020F0502020204030204" pitchFamily="34" charset="0"/>
              </a:rPr>
              <a:t>Vector </a:t>
            </a:r>
            <a:r>
              <a:rPr lang="es-ES" sz="2800" b="1"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abrirá una ventana que permite elegir el icono y configurar su nombre, tamaño, color y opacidad.</a:t>
            </a:r>
          </a:p>
        </p:txBody>
      </p:sp>
      <p:pic>
        <p:nvPicPr>
          <p:cNvPr id="13" name="Imagen 12">
            <a:extLst>
              <a:ext uri="{FF2B5EF4-FFF2-40B4-BE49-F238E27FC236}">
                <a16:creationId xmlns:a16="http://schemas.microsoft.com/office/drawing/2014/main" id="{5C5D70A9-9606-4E8C-9D77-A725D553FFEE}"/>
              </a:ext>
            </a:extLst>
          </p:cNvPr>
          <p:cNvPicPr>
            <a:picLocks noChangeAspect="1"/>
          </p:cNvPicPr>
          <p:nvPr/>
        </p:nvPicPr>
        <p:blipFill>
          <a:blip r:embed="rId2"/>
          <a:stretch>
            <a:fillRect/>
          </a:stretch>
        </p:blipFill>
        <p:spPr>
          <a:xfrm>
            <a:off x="5039896" y="2852936"/>
            <a:ext cx="2112208" cy="1563187"/>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4EE4AC4E-CE61-4135-B8E7-DCCCCA1C3309}"/>
              </a:ext>
            </a:extLst>
          </p:cNvPr>
          <p:cNvCxnSpPr>
            <a:cxnSpLocks/>
          </p:cNvCxnSpPr>
          <p:nvPr/>
        </p:nvCxnSpPr>
        <p:spPr>
          <a:xfrm flipH="1">
            <a:off x="6312024" y="3840774"/>
            <a:ext cx="164028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935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vectoriales, generalmente iconos ofrecidos por Google, se debe seleccionar la opción </a:t>
            </a:r>
            <a:r>
              <a:rPr lang="es-ES" sz="2800" b="1" dirty="0">
                <a:solidFill>
                  <a:schemeClr val="tx1"/>
                </a:solidFill>
                <a:latin typeface="Calibri" panose="020F0502020204030204" pitchFamily="34" charset="0"/>
                <a:cs typeface="Calibri" panose="020F0502020204030204" pitchFamily="34" charset="0"/>
              </a:rPr>
              <a:t>Vector </a:t>
            </a:r>
            <a:r>
              <a:rPr lang="es-ES" sz="2800" b="1"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último se debe pulsar el botón </a:t>
            </a:r>
            <a:r>
              <a:rPr lang="es-ES" sz="2800" b="1" dirty="0" err="1">
                <a:solidFill>
                  <a:schemeClr val="tx1"/>
                </a:solidFill>
                <a:latin typeface="Calibri" panose="020F0502020204030204" pitchFamily="34" charset="0"/>
                <a:cs typeface="Calibri" panose="020F0502020204030204" pitchFamily="34" charset="0"/>
              </a:rPr>
              <a:t>Finish</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y la imagen ya estará disponible.</a:t>
            </a:r>
            <a:endParaRPr lang="es-ES" sz="28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1B607B7F-152D-45FC-BFB7-3734A0EE123E}"/>
              </a:ext>
            </a:extLst>
          </p:cNvPr>
          <p:cNvPicPr>
            <a:picLocks noChangeAspect="1"/>
          </p:cNvPicPr>
          <p:nvPr/>
        </p:nvPicPr>
        <p:blipFill>
          <a:blip r:embed="rId2"/>
          <a:stretch>
            <a:fillRect/>
          </a:stretch>
        </p:blipFill>
        <p:spPr>
          <a:xfrm>
            <a:off x="1364954" y="2271727"/>
            <a:ext cx="4185740" cy="3225927"/>
          </a:xfrm>
          <a:prstGeom prst="rect">
            <a:avLst/>
          </a:prstGeom>
          <a:noFill/>
          <a:ln w="57150">
            <a:solidFill>
              <a:schemeClr val="accent2"/>
            </a:solidFill>
          </a:ln>
        </p:spPr>
      </p:pic>
      <p:pic>
        <p:nvPicPr>
          <p:cNvPr id="3" name="Imagen 2">
            <a:extLst>
              <a:ext uri="{FF2B5EF4-FFF2-40B4-BE49-F238E27FC236}">
                <a16:creationId xmlns:a16="http://schemas.microsoft.com/office/drawing/2014/main" id="{AF4D7C12-AFBF-46BB-9453-6404BB11D533}"/>
              </a:ext>
            </a:extLst>
          </p:cNvPr>
          <p:cNvPicPr>
            <a:picLocks noChangeAspect="1"/>
          </p:cNvPicPr>
          <p:nvPr/>
        </p:nvPicPr>
        <p:blipFill>
          <a:blip r:embed="rId3"/>
          <a:stretch>
            <a:fillRect/>
          </a:stretch>
        </p:blipFill>
        <p:spPr>
          <a:xfrm>
            <a:off x="6639756" y="2276872"/>
            <a:ext cx="4187639" cy="3227391"/>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3DDB928E-D2FB-4F7A-A1CB-21DFEF4B536A}"/>
              </a:ext>
            </a:extLst>
          </p:cNvPr>
          <p:cNvCxnSpPr>
            <a:cxnSpLocks/>
          </p:cNvCxnSpPr>
          <p:nvPr/>
        </p:nvCxnSpPr>
        <p:spPr>
          <a:xfrm>
            <a:off x="5735960" y="3884690"/>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64428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imágenes añadidas, sean del tipo que sean, se pueden consultar en la carpeta res.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han seleccionado QUALIFIERS las imágenes aparecerán organizadas según eso QUALIFIERS.</a:t>
            </a:r>
          </a:p>
        </p:txBody>
      </p:sp>
      <p:pic>
        <p:nvPicPr>
          <p:cNvPr id="6" name="Imagen 5">
            <a:extLst>
              <a:ext uri="{FF2B5EF4-FFF2-40B4-BE49-F238E27FC236}">
                <a16:creationId xmlns:a16="http://schemas.microsoft.com/office/drawing/2014/main" id="{14236C14-3DA2-46EF-B1A3-9C73C9BA132A}"/>
              </a:ext>
            </a:extLst>
          </p:cNvPr>
          <p:cNvPicPr>
            <a:picLocks noChangeAspect="1"/>
          </p:cNvPicPr>
          <p:nvPr/>
        </p:nvPicPr>
        <p:blipFill>
          <a:blip r:embed="rId2"/>
          <a:stretch>
            <a:fillRect/>
          </a:stretch>
        </p:blipFill>
        <p:spPr>
          <a:xfrm>
            <a:off x="4104997" y="2708920"/>
            <a:ext cx="3982006" cy="2038635"/>
          </a:xfrm>
          <a:prstGeom prst="rect">
            <a:avLst/>
          </a:prstGeom>
          <a:noFill/>
          <a:ln w="57150">
            <a:solidFill>
              <a:schemeClr val="accent2"/>
            </a:solidFill>
          </a:ln>
        </p:spPr>
      </p:pic>
    </p:spTree>
    <p:extLst>
      <p:ext uri="{BB962C8B-B14F-4D97-AF65-F5344CB8AC3E}">
        <p14:creationId xmlns:p14="http://schemas.microsoft.com/office/powerpoint/2010/main" val="2471386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Conversión de imágenes matriciales a </a:t>
            </a:r>
            <a:r>
              <a:rPr lang="es-ES" sz="2800" b="1" dirty="0" err="1">
                <a:solidFill>
                  <a:schemeClr val="tx1"/>
                </a:solidFill>
                <a:latin typeface="Calibri" panose="020F0502020204030204" pitchFamily="34" charset="0"/>
                <a:cs typeface="Calibri" panose="020F0502020204030204" pitchFamily="34" charset="0"/>
              </a:rPr>
              <a:t>webp</a:t>
            </a:r>
            <a:r>
              <a:rPr lang="es-ES" sz="2800" b="1"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Google recomienda el uso de imágenes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por estar más optimizadas y ocupar menos espacio.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imágenes en formato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se puede reducir el tamaño de la aplicación hasta un 80%.</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formato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es compatible a partir de la API 14 con pérdida de calidad y de la API 18 sin pérdida de calidad.</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en el curso se trabaja con la API 24 no hay problemas de calidad.</a:t>
            </a:r>
          </a:p>
        </p:txBody>
      </p:sp>
    </p:spTree>
    <p:extLst>
      <p:ext uri="{BB962C8B-B14F-4D97-AF65-F5344CB8AC3E}">
        <p14:creationId xmlns:p14="http://schemas.microsoft.com/office/powerpoint/2010/main" val="91894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Sobre la imagen en el proyecto se hace clic derecho: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Se eligen las opciones que se necesiten: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100% o </a:t>
            </a:r>
            <a:r>
              <a:rPr lang="es-ES" sz="2000" dirty="0" err="1">
                <a:solidFill>
                  <a:schemeClr val="tx1"/>
                </a:solidFill>
                <a:latin typeface="Calibri" panose="020F0502020204030204" pitchFamily="34" charset="0"/>
                <a:cs typeface="Calibri" panose="020F0502020204030204" pitchFamily="34" charset="0"/>
              </a:rPr>
              <a:t>Lossless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encoding</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máxima calidad.</a:t>
            </a:r>
            <a:endParaRPr lang="es-ES" sz="20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6E28191-82CD-4B23-9B12-42382E75AC60}"/>
              </a:ext>
            </a:extLst>
          </p:cNvPr>
          <p:cNvPicPr>
            <a:picLocks noChangeAspect="1"/>
          </p:cNvPicPr>
          <p:nvPr/>
        </p:nvPicPr>
        <p:blipFill>
          <a:blip r:embed="rId2"/>
          <a:stretch>
            <a:fillRect/>
          </a:stretch>
        </p:blipFill>
        <p:spPr>
          <a:xfrm>
            <a:off x="1183086" y="1637805"/>
            <a:ext cx="4464496" cy="4751234"/>
          </a:xfrm>
          <a:prstGeom prst="rect">
            <a:avLst/>
          </a:prstGeom>
          <a:noFill/>
          <a:ln w="57150">
            <a:solidFill>
              <a:schemeClr val="accent2"/>
            </a:solidFill>
          </a:ln>
        </p:spPr>
      </p:pic>
      <p:pic>
        <p:nvPicPr>
          <p:cNvPr id="6" name="Imagen 5">
            <a:extLst>
              <a:ext uri="{FF2B5EF4-FFF2-40B4-BE49-F238E27FC236}">
                <a16:creationId xmlns:a16="http://schemas.microsoft.com/office/drawing/2014/main" id="{721FED85-1BA7-4BAB-8F93-47515890E3D3}"/>
              </a:ext>
            </a:extLst>
          </p:cNvPr>
          <p:cNvPicPr>
            <a:picLocks noChangeAspect="1"/>
          </p:cNvPicPr>
          <p:nvPr/>
        </p:nvPicPr>
        <p:blipFill>
          <a:blip r:embed="rId3"/>
          <a:stretch>
            <a:fillRect/>
          </a:stretch>
        </p:blipFill>
        <p:spPr>
          <a:xfrm>
            <a:off x="6544420" y="2590055"/>
            <a:ext cx="4835998" cy="3521000"/>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8467CDE8-80BF-481B-8206-2CAB60CF895C}"/>
              </a:ext>
            </a:extLst>
          </p:cNvPr>
          <p:cNvCxnSpPr>
            <a:cxnSpLocks/>
          </p:cNvCxnSpPr>
          <p:nvPr/>
        </p:nvCxnSpPr>
        <p:spPr>
          <a:xfrm flipH="1">
            <a:off x="2938543" y="6111055"/>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6A3BFBDE-467F-4866-93BE-9E144D58AB72}"/>
              </a:ext>
            </a:extLst>
          </p:cNvPr>
          <p:cNvCxnSpPr>
            <a:cxnSpLocks/>
          </p:cNvCxnSpPr>
          <p:nvPr/>
        </p:nvCxnSpPr>
        <p:spPr>
          <a:xfrm flipV="1">
            <a:off x="5346071" y="2130423"/>
            <a:ext cx="0" cy="67421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CC518E3D-6408-4817-9A70-73D549CE8D17}"/>
              </a:ext>
            </a:extLst>
          </p:cNvPr>
          <p:cNvCxnSpPr>
            <a:cxnSpLocks/>
          </p:cNvCxnSpPr>
          <p:nvPr/>
        </p:nvCxnSpPr>
        <p:spPr>
          <a:xfrm flipV="1">
            <a:off x="5837689" y="4350555"/>
            <a:ext cx="59752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44882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muestra una previsualización donde se puede ver la calidad final, el tamaño final y la diferencia.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También se permite modificar la calidad final.</a:t>
            </a:r>
          </a:p>
        </p:txBody>
      </p:sp>
      <p:pic>
        <p:nvPicPr>
          <p:cNvPr id="2" name="Imagen 1">
            <a:extLst>
              <a:ext uri="{FF2B5EF4-FFF2-40B4-BE49-F238E27FC236}">
                <a16:creationId xmlns:a16="http://schemas.microsoft.com/office/drawing/2014/main" id="{A68E64F7-D68B-4CDB-9D1C-205BF18B2B9C}"/>
              </a:ext>
            </a:extLst>
          </p:cNvPr>
          <p:cNvPicPr>
            <a:picLocks noChangeAspect="1"/>
          </p:cNvPicPr>
          <p:nvPr/>
        </p:nvPicPr>
        <p:blipFill>
          <a:blip r:embed="rId2"/>
          <a:stretch>
            <a:fillRect/>
          </a:stretch>
        </p:blipFill>
        <p:spPr>
          <a:xfrm>
            <a:off x="2881065" y="2010507"/>
            <a:ext cx="6429869" cy="4367700"/>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7EEEE44-2B44-4957-BDAD-5576B55D5501}"/>
              </a:ext>
            </a:extLst>
          </p:cNvPr>
          <p:cNvCxnSpPr>
            <a:cxnSpLocks/>
          </p:cNvCxnSpPr>
          <p:nvPr/>
        </p:nvCxnSpPr>
        <p:spPr>
          <a:xfrm flipH="1">
            <a:off x="4087728" y="5797693"/>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969D8EC6-72EC-4362-9526-3269479ACCAA}"/>
              </a:ext>
            </a:extLst>
          </p:cNvPr>
          <p:cNvCxnSpPr>
            <a:cxnSpLocks/>
          </p:cNvCxnSpPr>
          <p:nvPr/>
        </p:nvCxnSpPr>
        <p:spPr>
          <a:xfrm flipH="1">
            <a:off x="7968208" y="5949280"/>
            <a:ext cx="792088"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6EA518DE-691F-42B6-B0E6-528C4FD991EA}"/>
              </a:ext>
            </a:extLst>
          </p:cNvPr>
          <p:cNvCxnSpPr>
            <a:cxnSpLocks/>
          </p:cNvCxnSpPr>
          <p:nvPr/>
        </p:nvCxnSpPr>
        <p:spPr>
          <a:xfrm flipV="1">
            <a:off x="6682292" y="5797692"/>
            <a:ext cx="79200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6BF96C70-5E0C-41E0-A188-AED6EA0C0728}"/>
              </a:ext>
            </a:extLst>
          </p:cNvPr>
          <p:cNvCxnSpPr>
            <a:cxnSpLocks/>
          </p:cNvCxnSpPr>
          <p:nvPr/>
        </p:nvCxnSpPr>
        <p:spPr>
          <a:xfrm flipV="1">
            <a:off x="3575720" y="6039048"/>
            <a:ext cx="0" cy="55830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18169DD3-E971-460B-B32C-FD16FD02E3DF}"/>
              </a:ext>
            </a:extLst>
          </p:cNvPr>
          <p:cNvCxnSpPr>
            <a:cxnSpLocks/>
          </p:cNvCxnSpPr>
          <p:nvPr/>
        </p:nvCxnSpPr>
        <p:spPr>
          <a:xfrm flipH="1">
            <a:off x="6312024" y="2564904"/>
            <a:ext cx="504057" cy="5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33780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imagen del ejemplo a una calidad del 30% no tiene casi pérdida y pasa a ocupar 14,5 KB en lugar de los 421,3 KB originales (un 3,5% del tamaño original).</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finalizar se pulsa el botón </a:t>
            </a:r>
            <a:r>
              <a:rPr lang="es-ES" sz="2000" b="1" dirty="0" err="1">
                <a:solidFill>
                  <a:schemeClr val="tx1"/>
                </a:solidFill>
                <a:latin typeface="Calibri" panose="020F0502020204030204" pitchFamily="34" charset="0"/>
                <a:cs typeface="Calibri" panose="020F0502020204030204" pitchFamily="34" charset="0"/>
              </a:rPr>
              <a:t>Finish</a:t>
            </a:r>
            <a:r>
              <a:rPr lang="es-ES" sz="2000" dirty="0">
                <a:solidFill>
                  <a:schemeClr val="tx1"/>
                </a:solidFill>
                <a:latin typeface="Calibri" panose="020F0502020204030204" pitchFamily="34" charset="0"/>
                <a:cs typeface="Calibri" panose="020F0502020204030204" pitchFamily="34" charset="0"/>
              </a:rPr>
              <a:t> y se convertirá la imagen a formato </a:t>
            </a:r>
            <a:r>
              <a:rPr lang="es-ES" sz="2000" dirty="0" err="1">
                <a:solidFill>
                  <a:schemeClr val="tx1"/>
                </a:solidFill>
                <a:latin typeface="Calibri" panose="020F0502020204030204" pitchFamily="34" charset="0"/>
                <a:cs typeface="Calibri" panose="020F0502020204030204" pitchFamily="34" charset="0"/>
              </a:rPr>
              <a:t>webp</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764585F6-B4A7-4C97-9181-DFF675376DAA}"/>
              </a:ext>
            </a:extLst>
          </p:cNvPr>
          <p:cNvPicPr>
            <a:picLocks noChangeAspect="1"/>
          </p:cNvPicPr>
          <p:nvPr/>
        </p:nvPicPr>
        <p:blipFill>
          <a:blip r:embed="rId2"/>
          <a:stretch>
            <a:fillRect/>
          </a:stretch>
        </p:blipFill>
        <p:spPr>
          <a:xfrm>
            <a:off x="1098870" y="2780928"/>
            <a:ext cx="5003196" cy="3369690"/>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cxnSp>
        <p:nvCxnSpPr>
          <p:cNvPr id="10" name="Conector recto de flecha 9">
            <a:extLst>
              <a:ext uri="{FF2B5EF4-FFF2-40B4-BE49-F238E27FC236}">
                <a16:creationId xmlns:a16="http://schemas.microsoft.com/office/drawing/2014/main" id="{07EEEE44-2B44-4957-BDAD-5576B55D5501}"/>
              </a:ext>
            </a:extLst>
          </p:cNvPr>
          <p:cNvCxnSpPr>
            <a:cxnSpLocks/>
          </p:cNvCxnSpPr>
          <p:nvPr/>
        </p:nvCxnSpPr>
        <p:spPr>
          <a:xfrm flipV="1">
            <a:off x="6273088" y="4465773"/>
            <a:ext cx="784136"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Imagen 5">
            <a:extLst>
              <a:ext uri="{FF2B5EF4-FFF2-40B4-BE49-F238E27FC236}">
                <a16:creationId xmlns:a16="http://schemas.microsoft.com/office/drawing/2014/main" id="{DA723459-41FC-4D90-AA7D-FD3D5DAFF190}"/>
              </a:ext>
            </a:extLst>
          </p:cNvPr>
          <p:cNvPicPr>
            <a:picLocks noChangeAspect="1"/>
          </p:cNvPicPr>
          <p:nvPr/>
        </p:nvPicPr>
        <p:blipFill>
          <a:blip r:embed="rId3"/>
          <a:stretch>
            <a:fillRect/>
          </a:stretch>
        </p:blipFill>
        <p:spPr>
          <a:xfrm>
            <a:off x="7204999" y="3451219"/>
            <a:ext cx="3600953" cy="2029108"/>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743C8C14-61C3-4E09-A068-86BA10D300F1}"/>
              </a:ext>
            </a:extLst>
          </p:cNvPr>
          <p:cNvCxnSpPr>
            <a:cxnSpLocks/>
          </p:cNvCxnSpPr>
          <p:nvPr/>
        </p:nvCxnSpPr>
        <p:spPr>
          <a:xfrm flipH="1">
            <a:off x="9120336" y="5038246"/>
            <a:ext cx="792088"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DC928994-9F16-40C2-B06F-7B222E350776}"/>
              </a:ext>
            </a:extLst>
          </p:cNvPr>
          <p:cNvCxnSpPr>
            <a:cxnSpLocks/>
          </p:cNvCxnSpPr>
          <p:nvPr/>
        </p:nvCxnSpPr>
        <p:spPr>
          <a:xfrm flipH="1">
            <a:off x="3028135" y="5247049"/>
            <a:ext cx="504057" cy="5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7D2DA56E-7000-49DD-9B15-50F43CDD06CC}"/>
              </a:ext>
            </a:extLst>
          </p:cNvPr>
          <p:cNvCxnSpPr>
            <a:cxnSpLocks/>
          </p:cNvCxnSpPr>
          <p:nvPr/>
        </p:nvCxnSpPr>
        <p:spPr>
          <a:xfrm>
            <a:off x="3977247" y="5720625"/>
            <a:ext cx="74584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7A0E083-6679-458E-AA10-9A1DBA3FAFAE}"/>
              </a:ext>
            </a:extLst>
          </p:cNvPr>
          <p:cNvCxnSpPr>
            <a:cxnSpLocks/>
          </p:cNvCxnSpPr>
          <p:nvPr/>
        </p:nvCxnSpPr>
        <p:spPr>
          <a:xfrm>
            <a:off x="5735960" y="5480327"/>
            <a:ext cx="235434" cy="31053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2340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entender lo anterior se va a modificar el proyecto </a:t>
            </a:r>
            <a:r>
              <a:rPr lang="es-ES" sz="2200" b="1" dirty="0">
                <a:solidFill>
                  <a:schemeClr val="tx1"/>
                </a:solidFill>
                <a:latin typeface="Calibri" panose="020F0502020204030204" pitchFamily="34" charset="0"/>
                <a:cs typeface="Calibri" panose="020F0502020204030204" pitchFamily="34" charset="0"/>
              </a:rPr>
              <a:t>Contador de clics</a:t>
            </a:r>
            <a:r>
              <a:rPr lang="es-ES" sz="2200" dirty="0">
                <a:solidFill>
                  <a:schemeClr val="tx1"/>
                </a:solidFill>
                <a:latin typeface="Calibri" panose="020F0502020204030204" pitchFamily="34" charset="0"/>
                <a:cs typeface="Calibri" panose="020F0502020204030204" pitchFamily="34" charset="0"/>
              </a:rPr>
              <a:t> de la UD3 para cumplir con los puntos anteriores, además, a partir de ahora se harán indicaciones de dónde situar cada elemento que se estudie.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primer paso consiste en crear un nuevo elemento </a:t>
            </a:r>
            <a:r>
              <a:rPr lang="es-ES" sz="2200" dirty="0" err="1">
                <a:solidFill>
                  <a:schemeClr val="tx1"/>
                </a:solidFill>
                <a:latin typeface="Calibri" panose="020F0502020204030204" pitchFamily="34" charset="0"/>
                <a:cs typeface="Calibri" panose="020F0502020204030204" pitchFamily="34" charset="0"/>
              </a:rPr>
              <a:t>Composable</a:t>
            </a:r>
            <a:r>
              <a:rPr lang="es-ES" sz="2200" dirty="0">
                <a:solidFill>
                  <a:schemeClr val="tx1"/>
                </a:solidFill>
                <a:latin typeface="Calibri" panose="020F0502020204030204" pitchFamily="34" charset="0"/>
                <a:cs typeface="Calibri" panose="020F0502020204030204" pitchFamily="34" charset="0"/>
              </a:rPr>
              <a:t> llamado </a:t>
            </a:r>
            <a:r>
              <a:rPr lang="es-ES" sz="2200" b="1" dirty="0" err="1">
                <a:solidFill>
                  <a:schemeClr val="tx1"/>
                </a:solidFill>
                <a:latin typeface="Calibri" panose="020F0502020204030204" pitchFamily="34" charset="0"/>
                <a:cs typeface="Calibri" panose="020F0502020204030204" pitchFamily="34" charset="0"/>
              </a:rPr>
              <a:t>MyAppContent</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Botón derecho sobre la carpeta </a:t>
            </a:r>
            <a:r>
              <a:rPr lang="es-ES" sz="2200" dirty="0" err="1">
                <a:solidFill>
                  <a:schemeClr val="tx1"/>
                </a:solidFill>
                <a:latin typeface="Calibri" panose="020F0502020204030204" pitchFamily="34" charset="0"/>
                <a:cs typeface="Calibri" panose="020F0502020204030204" pitchFamily="34" charset="0"/>
              </a:rPr>
              <a:t>ui</a:t>
            </a:r>
            <a:r>
              <a:rPr lang="es-ES" sz="2200" dirty="0">
                <a:solidFill>
                  <a:schemeClr val="tx1"/>
                </a:solidFill>
                <a:latin typeface="Calibri" panose="020F0502020204030204" pitchFamily="34" charset="0"/>
                <a:cs typeface="Calibri" panose="020F0502020204030204" pitchFamily="34" charset="0"/>
              </a:rPr>
              <a:t> </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New 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Kotlin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/File.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del archivo: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MyAppContent</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se selecciona la opción File y se pulsa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2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ADEAA17-FE8E-400D-B008-B784FE9783F6}"/>
              </a:ext>
            </a:extLst>
          </p:cNvPr>
          <p:cNvPicPr>
            <a:picLocks noChangeAspect="1"/>
          </p:cNvPicPr>
          <p:nvPr/>
        </p:nvPicPr>
        <p:blipFill>
          <a:blip r:embed="rId2"/>
          <a:stretch>
            <a:fillRect/>
          </a:stretch>
        </p:blipFill>
        <p:spPr>
          <a:xfrm>
            <a:off x="3197563" y="3429000"/>
            <a:ext cx="5796874" cy="733372"/>
          </a:xfrm>
          <a:prstGeom prst="rect">
            <a:avLst/>
          </a:prstGeom>
          <a:noFill/>
          <a:ln w="57150">
            <a:solidFill>
              <a:schemeClr val="accent2"/>
            </a:solidFill>
          </a:ln>
        </p:spPr>
      </p:pic>
      <p:pic>
        <p:nvPicPr>
          <p:cNvPr id="7" name="Imagen 6">
            <a:extLst>
              <a:ext uri="{FF2B5EF4-FFF2-40B4-BE49-F238E27FC236}">
                <a16:creationId xmlns:a16="http://schemas.microsoft.com/office/drawing/2014/main" id="{DA3D4E74-7A13-4FF4-8286-08590F67E5F8}"/>
              </a:ext>
            </a:extLst>
          </p:cNvPr>
          <p:cNvPicPr>
            <a:picLocks noChangeAspect="1"/>
          </p:cNvPicPr>
          <p:nvPr/>
        </p:nvPicPr>
        <p:blipFill>
          <a:blip r:embed="rId3"/>
          <a:stretch>
            <a:fillRect/>
          </a:stretch>
        </p:blipFill>
        <p:spPr>
          <a:xfrm>
            <a:off x="4688573" y="5085184"/>
            <a:ext cx="2814854" cy="1116235"/>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B1DAD28A-4A30-405C-B41D-50A437C0E3F1}"/>
              </a:ext>
            </a:extLst>
          </p:cNvPr>
          <p:cNvCxnSpPr>
            <a:cxnSpLocks/>
          </p:cNvCxnSpPr>
          <p:nvPr/>
        </p:nvCxnSpPr>
        <p:spPr>
          <a:xfrm flipH="1" flipV="1">
            <a:off x="8077295" y="3916789"/>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887CECC1-2822-43D8-9101-11574BF7BC9E}"/>
              </a:ext>
            </a:extLst>
          </p:cNvPr>
          <p:cNvCxnSpPr>
            <a:cxnSpLocks/>
          </p:cNvCxnSpPr>
          <p:nvPr/>
        </p:nvCxnSpPr>
        <p:spPr>
          <a:xfrm flipH="1" flipV="1">
            <a:off x="6548704" y="5897084"/>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D6AD31DD-648A-4C6A-BF64-F7B04A7E3627}"/>
              </a:ext>
            </a:extLst>
          </p:cNvPr>
          <p:cNvCxnSpPr>
            <a:cxnSpLocks/>
          </p:cNvCxnSpPr>
          <p:nvPr/>
        </p:nvCxnSpPr>
        <p:spPr>
          <a:xfrm flipH="1" flipV="1">
            <a:off x="6548704" y="5451683"/>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37432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imágenes más grande se ve con más detalle esa optimización.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Imagen original: 7,9 MB</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Imagen final: 400 KB</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ha reducido al 6,1%</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pic>
        <p:nvPicPr>
          <p:cNvPr id="11" name="Imagen 10">
            <a:extLst>
              <a:ext uri="{FF2B5EF4-FFF2-40B4-BE49-F238E27FC236}">
                <a16:creationId xmlns:a16="http://schemas.microsoft.com/office/drawing/2014/main" id="{AD263D00-ED91-494D-89C8-E17C893E73E2}"/>
              </a:ext>
            </a:extLst>
          </p:cNvPr>
          <p:cNvPicPr/>
          <p:nvPr/>
        </p:nvPicPr>
        <p:blipFill>
          <a:blip r:embed="rId2"/>
          <a:stretch>
            <a:fillRect/>
          </a:stretch>
        </p:blipFill>
        <p:spPr>
          <a:xfrm>
            <a:off x="3719736" y="1777477"/>
            <a:ext cx="7949781" cy="460073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338E1540-FDF4-47C4-BC30-8F0403D901E9}"/>
              </a:ext>
            </a:extLst>
          </p:cNvPr>
          <p:cNvCxnSpPr>
            <a:cxnSpLocks/>
          </p:cNvCxnSpPr>
          <p:nvPr/>
        </p:nvCxnSpPr>
        <p:spPr>
          <a:xfrm flipH="1" flipV="1">
            <a:off x="5124520" y="5767007"/>
            <a:ext cx="864096" cy="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0A5E9D21-9512-41B9-A389-F0D4EEA705D1}"/>
              </a:ext>
            </a:extLst>
          </p:cNvPr>
          <p:cNvCxnSpPr>
            <a:cxnSpLocks/>
          </p:cNvCxnSpPr>
          <p:nvPr/>
        </p:nvCxnSpPr>
        <p:spPr>
          <a:xfrm flipH="1" flipV="1">
            <a:off x="8112224" y="6003697"/>
            <a:ext cx="504056" cy="5427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5E2A3DE5-0B5E-4998-943E-A512189163FF}"/>
              </a:ext>
            </a:extLst>
          </p:cNvPr>
          <p:cNvCxnSpPr>
            <a:cxnSpLocks/>
          </p:cNvCxnSpPr>
          <p:nvPr/>
        </p:nvCxnSpPr>
        <p:spPr>
          <a:xfrm>
            <a:off x="11160860" y="5293256"/>
            <a:ext cx="311561" cy="57711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F444994-5610-4425-9E6D-5E9490FD092D}"/>
              </a:ext>
            </a:extLst>
          </p:cNvPr>
          <p:cNvCxnSpPr>
            <a:cxnSpLocks/>
          </p:cNvCxnSpPr>
          <p:nvPr/>
        </p:nvCxnSpPr>
        <p:spPr>
          <a:xfrm>
            <a:off x="8652380" y="5770644"/>
            <a:ext cx="864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2151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Image</a:t>
            </a:r>
            <a:r>
              <a:rPr lang="es-ES" sz="2800" dirty="0">
                <a:solidFill>
                  <a:schemeClr val="tx1"/>
                </a:solidFill>
                <a:latin typeface="Calibri" panose="020F0502020204030204" pitchFamily="34" charset="0"/>
                <a:cs typeface="Calibri" panose="020F0502020204030204" pitchFamily="34" charset="0"/>
              </a:rPr>
              <a:t> permite cargar imágenes importadas al proyecto.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función tiene dos parámetros obligatorios:</a:t>
            </a: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painter</a:t>
            </a:r>
            <a:r>
              <a:rPr lang="es-ES" sz="2800" dirty="0">
                <a:solidFill>
                  <a:schemeClr val="tx1"/>
                </a:solidFill>
                <a:latin typeface="Calibri" panose="020F0502020204030204" pitchFamily="34" charset="0"/>
                <a:cs typeface="Calibri" panose="020F0502020204030204" pitchFamily="34" charset="0"/>
              </a:rPr>
              <a:t>: sirve para indicar el recurso a cargar.</a:t>
            </a: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contentDescription</a:t>
            </a:r>
            <a:r>
              <a:rPr lang="es-ES" sz="2800" dirty="0">
                <a:solidFill>
                  <a:schemeClr val="tx1"/>
                </a:solidFill>
                <a:latin typeface="Calibri" panose="020F0502020204030204" pitchFamily="34" charset="0"/>
                <a:cs typeface="Calibri" panose="020F0502020204030204" pitchFamily="34" charset="0"/>
              </a:rPr>
              <a:t>: descripción de la imagen.</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EA0C1CCA-41AE-4DE8-8F83-2ECD5FB6F4B3}"/>
              </a:ext>
            </a:extLst>
          </p:cNvPr>
          <p:cNvPicPr>
            <a:picLocks noChangeAspect="1"/>
          </p:cNvPicPr>
          <p:nvPr/>
        </p:nvPicPr>
        <p:blipFill rotWithShape="1">
          <a:blip r:embed="rId2"/>
          <a:srcRect l="643" r="-1736"/>
          <a:stretch/>
        </p:blipFill>
        <p:spPr>
          <a:xfrm>
            <a:off x="2686598" y="3431044"/>
            <a:ext cx="6818803" cy="1210184"/>
          </a:xfrm>
          <a:prstGeom prst="rect">
            <a:avLst/>
          </a:prstGeom>
          <a:noFill/>
          <a:ln w="57150">
            <a:solidFill>
              <a:schemeClr val="accent2"/>
            </a:solidFill>
          </a:ln>
        </p:spPr>
      </p:pic>
      <p:pic>
        <p:nvPicPr>
          <p:cNvPr id="11" name="Imagen 10">
            <a:extLst>
              <a:ext uri="{FF2B5EF4-FFF2-40B4-BE49-F238E27FC236}">
                <a16:creationId xmlns:a16="http://schemas.microsoft.com/office/drawing/2014/main" id="{455956F3-565B-47D5-94DD-F6DA27513A5E}"/>
              </a:ext>
            </a:extLst>
          </p:cNvPr>
          <p:cNvPicPr>
            <a:picLocks noChangeAspect="1"/>
          </p:cNvPicPr>
          <p:nvPr/>
        </p:nvPicPr>
        <p:blipFill>
          <a:blip r:embed="rId3"/>
          <a:stretch>
            <a:fillRect/>
          </a:stretch>
        </p:blipFill>
        <p:spPr>
          <a:xfrm>
            <a:off x="2686598" y="4848335"/>
            <a:ext cx="6818803" cy="1695486"/>
          </a:xfrm>
          <a:prstGeom prst="rect">
            <a:avLst/>
          </a:prstGeom>
          <a:noFill/>
          <a:ln w="57150">
            <a:solidFill>
              <a:schemeClr val="accent2"/>
            </a:solidFill>
          </a:ln>
        </p:spPr>
      </p:pic>
    </p:spTree>
    <p:extLst>
      <p:ext uri="{BB962C8B-B14F-4D97-AF65-F5344CB8AC3E}">
        <p14:creationId xmlns:p14="http://schemas.microsoft.com/office/powerpoint/2010/main" val="2250391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función </a:t>
            </a:r>
            <a:r>
              <a:rPr lang="es-ES" sz="2800" b="1" dirty="0" err="1">
                <a:solidFill>
                  <a:schemeClr val="tx1"/>
                </a:solidFill>
                <a:latin typeface="Calibri" panose="020F0502020204030204" pitchFamily="34" charset="0"/>
                <a:cs typeface="Calibri" panose="020F0502020204030204" pitchFamily="34" charset="0"/>
              </a:rPr>
              <a:t>Modifier.clip</a:t>
            </a:r>
            <a:r>
              <a:rPr lang="es-ES" sz="2800" b="1" dirty="0">
                <a:solidFill>
                  <a:schemeClr val="tx1"/>
                </a:solidFill>
                <a:latin typeface="Calibri" panose="020F0502020204030204" pitchFamily="34" charset="0"/>
                <a:cs typeface="Calibri" panose="020F0502020204030204" pitchFamily="34" charset="0"/>
              </a:rPr>
              <a:t>()</a:t>
            </a:r>
            <a:r>
              <a:rPr lang="es-ES" sz="2800" dirty="0">
                <a:solidFill>
                  <a:schemeClr val="tx1"/>
                </a:solidFill>
                <a:latin typeface="Calibri" panose="020F0502020204030204" pitchFamily="34" charset="0"/>
                <a:cs typeface="Calibri" panose="020F0502020204030204" pitchFamily="34" charset="0"/>
              </a:rPr>
              <a:t> se puede dar forma </a:t>
            </a:r>
            <a:r>
              <a:rPr lang="es-ES" sz="2800" b="1" dirty="0">
                <a:solidFill>
                  <a:schemeClr val="tx1"/>
                </a:solidFill>
                <a:latin typeface="Calibri" panose="020F0502020204030204" pitchFamily="34" charset="0"/>
                <a:cs typeface="Calibri" panose="020F0502020204030204" pitchFamily="34" charset="0"/>
              </a:rPr>
              <a:t>a cualquier componente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asigna borde se debe asignar la misma forma que a la función clip. </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8A9A8CDA-FC8C-413C-8EEF-1688F0641588}"/>
              </a:ext>
            </a:extLst>
          </p:cNvPr>
          <p:cNvPicPr>
            <a:picLocks noChangeAspect="1"/>
          </p:cNvPicPr>
          <p:nvPr/>
        </p:nvPicPr>
        <p:blipFill>
          <a:blip r:embed="rId2"/>
          <a:stretch>
            <a:fillRect/>
          </a:stretch>
        </p:blipFill>
        <p:spPr>
          <a:xfrm>
            <a:off x="1961429" y="3212976"/>
            <a:ext cx="8269141" cy="2840138"/>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7C641E22-6BE3-4A5C-9402-38D9AF4CCEFB}"/>
              </a:ext>
            </a:extLst>
          </p:cNvPr>
          <p:cNvCxnSpPr>
            <a:cxnSpLocks/>
          </p:cNvCxnSpPr>
          <p:nvPr/>
        </p:nvCxnSpPr>
        <p:spPr>
          <a:xfrm flipH="1" flipV="1">
            <a:off x="4945212" y="5413597"/>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7C9CEA10-E806-4948-908E-BE67E18A7A67}"/>
              </a:ext>
            </a:extLst>
          </p:cNvPr>
          <p:cNvCxnSpPr>
            <a:cxnSpLocks/>
          </p:cNvCxnSpPr>
          <p:nvPr/>
        </p:nvCxnSpPr>
        <p:spPr>
          <a:xfrm flipH="1" flipV="1">
            <a:off x="4517166" y="4397155"/>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77301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indica a la imagen que ocupe todo el espacio disponible con el parámetro </a:t>
            </a:r>
            <a:r>
              <a:rPr lang="es-ES" sz="2800" b="1" dirty="0" err="1">
                <a:solidFill>
                  <a:schemeClr val="tx1"/>
                </a:solidFill>
                <a:latin typeface="Calibri" panose="020F0502020204030204" pitchFamily="34" charset="0"/>
                <a:cs typeface="Calibri" panose="020F0502020204030204" pitchFamily="34" charset="0"/>
              </a:rPr>
              <a:t>ContentScale</a:t>
            </a:r>
            <a:r>
              <a:rPr lang="es-ES" sz="2800" dirty="0">
                <a:solidFill>
                  <a:schemeClr val="tx1"/>
                </a:solidFill>
                <a:latin typeface="Calibri" panose="020F0502020204030204" pitchFamily="34" charset="0"/>
                <a:cs typeface="Calibri" panose="020F0502020204030204" pitchFamily="34" charset="0"/>
              </a:rPr>
              <a:t> se puede indicar cómo se debe comportar la imagen a la hora de rellenar el espacio: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a:t>
            </a:r>
            <a:r>
              <a:rPr lang="es-ES" sz="2800" b="1" dirty="0" err="1">
                <a:solidFill>
                  <a:schemeClr val="tx1"/>
                </a:solidFill>
                <a:latin typeface="Calibri" panose="020F0502020204030204" pitchFamily="34" charset="0"/>
                <a:cs typeface="Calibri" panose="020F0502020204030204" pitchFamily="34" charset="0"/>
              </a:rPr>
              <a:t>Crop</a:t>
            </a:r>
            <a:r>
              <a:rPr lang="es-ES" sz="2800" dirty="0">
                <a:solidFill>
                  <a:schemeClr val="tx1"/>
                </a:solidFill>
                <a:latin typeface="Calibri" panose="020F0502020204030204" pitchFamily="34" charset="0"/>
                <a:cs typeface="Calibri" panose="020F0502020204030204" pitchFamily="34" charset="0"/>
              </a:rPr>
              <a:t>: se ajusta a la dimensión más pequeña del contenedor.</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AF318E8B-7AAF-41B3-BB22-873105BDE7AE}"/>
              </a:ext>
            </a:extLst>
          </p:cNvPr>
          <p:cNvPicPr>
            <a:picLocks noChangeAspect="1"/>
          </p:cNvPicPr>
          <p:nvPr/>
        </p:nvPicPr>
        <p:blipFill>
          <a:blip r:embed="rId2"/>
          <a:stretch>
            <a:fillRect/>
          </a:stretch>
        </p:blipFill>
        <p:spPr>
          <a:xfrm>
            <a:off x="870808" y="3933056"/>
            <a:ext cx="10450383" cy="2029108"/>
          </a:xfrm>
          <a:prstGeom prst="rect">
            <a:avLst/>
          </a:prstGeom>
          <a:noFill/>
          <a:ln w="57150">
            <a:solidFill>
              <a:schemeClr val="accent2"/>
            </a:solidFill>
          </a:ln>
        </p:spPr>
      </p:pic>
    </p:spTree>
    <p:extLst>
      <p:ext uri="{BB962C8B-B14F-4D97-AF65-F5344CB8AC3E}">
        <p14:creationId xmlns:p14="http://schemas.microsoft.com/office/powerpoint/2010/main" val="3216374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Con la librería </a:t>
            </a:r>
            <a:r>
              <a:rPr lang="es-ES" sz="2400" b="1" dirty="0" err="1">
                <a:solidFill>
                  <a:schemeClr val="tx1"/>
                </a:solidFill>
                <a:latin typeface="Calibri" panose="020F0502020204030204" pitchFamily="34" charset="0"/>
                <a:cs typeface="Calibri" panose="020F0502020204030204" pitchFamily="34" charset="0"/>
              </a:rPr>
              <a:t>Coil</a:t>
            </a:r>
            <a:r>
              <a:rPr lang="es-ES" sz="2400" dirty="0">
                <a:solidFill>
                  <a:schemeClr val="tx1"/>
                </a:solidFill>
                <a:latin typeface="Calibri" panose="020F0502020204030204" pitchFamily="34" charset="0"/>
                <a:cs typeface="Calibri" panose="020F0502020204030204" pitchFamily="34" charset="0"/>
              </a:rPr>
              <a:t> y el componente </a:t>
            </a:r>
            <a:r>
              <a:rPr lang="es-ES" sz="2400" b="1" dirty="0" err="1">
                <a:solidFill>
                  <a:schemeClr val="tx1"/>
                </a:solidFill>
                <a:latin typeface="Calibri" panose="020F0502020204030204" pitchFamily="34" charset="0"/>
                <a:cs typeface="Calibri" panose="020F0502020204030204" pitchFamily="34" charset="0"/>
              </a:rPr>
              <a:t>AsyncImage</a:t>
            </a:r>
            <a:r>
              <a:rPr lang="es-ES" sz="2400" dirty="0">
                <a:solidFill>
                  <a:schemeClr val="tx1"/>
                </a:solidFill>
                <a:latin typeface="Calibri" panose="020F0502020204030204" pitchFamily="34" charset="0"/>
                <a:cs typeface="Calibri" panose="020F0502020204030204" pitchFamily="34" charset="0"/>
              </a:rPr>
              <a:t> se pueden cargar imágenes de</a:t>
            </a:r>
            <a:r>
              <a:rPr lang="es-ES" sz="2400" b="1" dirty="0">
                <a:solidFill>
                  <a:schemeClr val="tx1"/>
                </a:solidFill>
                <a:latin typeface="Calibri" panose="020F0502020204030204" pitchFamily="34" charset="0"/>
                <a:cs typeface="Calibri" panose="020F0502020204030204" pitchFamily="34" charset="0"/>
              </a:rPr>
              <a:t> internet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deben </a:t>
            </a:r>
            <a:r>
              <a:rPr lang="es-ES" sz="2400" b="1" dirty="0">
                <a:solidFill>
                  <a:schemeClr val="tx1"/>
                </a:solidFill>
                <a:latin typeface="Calibri" panose="020F0502020204030204" pitchFamily="34" charset="0"/>
                <a:cs typeface="Calibri" panose="020F0502020204030204" pitchFamily="34" charset="0"/>
              </a:rPr>
              <a:t>dar permisos de acceso a internet </a:t>
            </a:r>
            <a:r>
              <a:rPr lang="es-ES" sz="2400" dirty="0">
                <a:solidFill>
                  <a:schemeClr val="tx1"/>
                </a:solidFill>
                <a:latin typeface="Calibri" panose="020F0502020204030204" pitchFamily="34" charset="0"/>
                <a:cs typeface="Calibri" panose="020F0502020204030204" pitchFamily="34" charset="0"/>
              </a:rPr>
              <a:t>a la aplicación, para ello en el archivo del manifiesto: </a:t>
            </a:r>
            <a:r>
              <a:rPr lang="es-ES" sz="2400" dirty="0" err="1">
                <a:solidFill>
                  <a:schemeClr val="tx1"/>
                </a:solidFill>
                <a:latin typeface="Calibri" panose="020F0502020204030204" pitchFamily="34" charset="0"/>
                <a:cs typeface="Calibri" panose="020F0502020204030204" pitchFamily="34" charset="0"/>
              </a:rPr>
              <a:t>manifest</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AndroidManifest.xml</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debe añadir la siguiente línea: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continuación, se añade la dependencia al archivo </a:t>
            </a:r>
            <a:r>
              <a:rPr lang="es-ES" sz="2400" b="1" dirty="0" err="1">
                <a:solidFill>
                  <a:schemeClr val="tx1"/>
                </a:solidFill>
                <a:latin typeface="Calibri" panose="020F0502020204030204" pitchFamily="34" charset="0"/>
                <a:cs typeface="Calibri" panose="020F0502020204030204" pitchFamily="34" charset="0"/>
              </a:rPr>
              <a:t>build.graddle.kts</a:t>
            </a:r>
            <a:r>
              <a:rPr lang="es-ES" sz="2400" b="1" dirty="0">
                <a:solidFill>
                  <a:schemeClr val="tx1"/>
                </a:solidFill>
                <a:latin typeface="Calibri" panose="020F0502020204030204" pitchFamily="34" charset="0"/>
                <a:cs typeface="Calibri" panose="020F0502020204030204" pitchFamily="34" charset="0"/>
              </a:rPr>
              <a:t> (Module: app)</a:t>
            </a:r>
            <a:r>
              <a:rPr lang="es-ES" sz="2400" dirty="0">
                <a:solidFill>
                  <a:schemeClr val="tx1"/>
                </a:solidFill>
                <a:latin typeface="Calibri" panose="020F0502020204030204" pitchFamily="34" charset="0"/>
                <a:cs typeface="Calibri" panose="020F0502020204030204" pitchFamily="34" charset="0"/>
              </a:rPr>
              <a:t> y se hace clic en </a:t>
            </a:r>
            <a:r>
              <a:rPr lang="es-ES" sz="2400" b="1" dirty="0" err="1">
                <a:solidFill>
                  <a:schemeClr val="tx1"/>
                </a:solidFill>
                <a:latin typeface="Calibri" panose="020F0502020204030204" pitchFamily="34" charset="0"/>
                <a:cs typeface="Calibri" panose="020F0502020204030204" pitchFamily="34" charset="0"/>
              </a:rPr>
              <a:t>Sync</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Now</a:t>
            </a:r>
            <a:r>
              <a:rPr lang="es-ES" sz="2400" dirty="0">
                <a:solidFill>
                  <a:schemeClr val="tx1"/>
                </a:solidFill>
                <a:latin typeface="Calibri" panose="020F0502020204030204" pitchFamily="34" charset="0"/>
                <a:cs typeface="Calibri" panose="020F0502020204030204" pitchFamily="34" charset="0"/>
              </a:rPr>
              <a:t> en la parte superior derecha.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Cuando finalice la sincronización ya se podrá usar el componente </a:t>
            </a:r>
            <a:r>
              <a:rPr lang="es-ES" sz="2400" b="1" dirty="0" err="1">
                <a:solidFill>
                  <a:schemeClr val="tx1"/>
                </a:solidFill>
                <a:latin typeface="Calibri" panose="020F0502020204030204" pitchFamily="34" charset="0"/>
                <a:cs typeface="Calibri" panose="020F0502020204030204" pitchFamily="34" charset="0"/>
              </a:rPr>
              <a:t>AsyncImage</a:t>
            </a:r>
            <a:r>
              <a:rPr lang="es-ES" sz="2400" dirty="0">
                <a:solidFill>
                  <a:schemeClr val="tx1"/>
                </a:solidFill>
                <a:latin typeface="Calibri" panose="020F0502020204030204" pitchFamily="34" charset="0"/>
                <a:cs typeface="Calibri" panose="020F0502020204030204" pitchFamily="34" charset="0"/>
              </a:rPr>
              <a:t>.</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7BB703CE-AB70-4B4C-8C4E-AA3D4E2E72CF}"/>
              </a:ext>
            </a:extLst>
          </p:cNvPr>
          <p:cNvPicPr>
            <a:picLocks noChangeAspect="1"/>
          </p:cNvPicPr>
          <p:nvPr/>
        </p:nvPicPr>
        <p:blipFill>
          <a:blip r:embed="rId2"/>
          <a:stretch>
            <a:fillRect/>
          </a:stretch>
        </p:blipFill>
        <p:spPr>
          <a:xfrm>
            <a:off x="1988325" y="4832355"/>
            <a:ext cx="3750853" cy="908047"/>
          </a:xfrm>
          <a:prstGeom prst="rect">
            <a:avLst/>
          </a:prstGeom>
          <a:noFill/>
          <a:ln w="57150">
            <a:solidFill>
              <a:schemeClr val="accent2"/>
            </a:solidFill>
          </a:ln>
        </p:spPr>
      </p:pic>
      <p:pic>
        <p:nvPicPr>
          <p:cNvPr id="3" name="Imagen 2">
            <a:extLst>
              <a:ext uri="{FF2B5EF4-FFF2-40B4-BE49-F238E27FC236}">
                <a16:creationId xmlns:a16="http://schemas.microsoft.com/office/drawing/2014/main" id="{B897BD61-07DA-4397-B535-B352E3C38DBB}"/>
              </a:ext>
            </a:extLst>
          </p:cNvPr>
          <p:cNvPicPr>
            <a:picLocks noChangeAspect="1"/>
          </p:cNvPicPr>
          <p:nvPr/>
        </p:nvPicPr>
        <p:blipFill>
          <a:blip r:embed="rId3"/>
          <a:stretch>
            <a:fillRect/>
          </a:stretch>
        </p:blipFill>
        <p:spPr>
          <a:xfrm>
            <a:off x="3863752" y="2868750"/>
            <a:ext cx="4103746" cy="907200"/>
          </a:xfrm>
          <a:prstGeom prst="rect">
            <a:avLst/>
          </a:prstGeom>
          <a:noFill/>
          <a:ln w="57150">
            <a:solidFill>
              <a:schemeClr val="accent2"/>
            </a:solidFill>
          </a:ln>
        </p:spPr>
      </p:pic>
      <p:pic>
        <p:nvPicPr>
          <p:cNvPr id="6" name="Imagen 5">
            <a:extLst>
              <a:ext uri="{FF2B5EF4-FFF2-40B4-BE49-F238E27FC236}">
                <a16:creationId xmlns:a16="http://schemas.microsoft.com/office/drawing/2014/main" id="{EA5EFD8E-00C2-4800-8375-0FD4ACEB3FF6}"/>
              </a:ext>
            </a:extLst>
          </p:cNvPr>
          <p:cNvPicPr>
            <a:picLocks noChangeAspect="1"/>
          </p:cNvPicPr>
          <p:nvPr/>
        </p:nvPicPr>
        <p:blipFill>
          <a:blip r:embed="rId4"/>
          <a:stretch>
            <a:fillRect/>
          </a:stretch>
        </p:blipFill>
        <p:spPr>
          <a:xfrm>
            <a:off x="7421055" y="4681931"/>
            <a:ext cx="2570425" cy="120889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771AEE07-B4BE-46CF-B032-DE65D1340522}"/>
              </a:ext>
            </a:extLst>
          </p:cNvPr>
          <p:cNvCxnSpPr>
            <a:cxnSpLocks/>
          </p:cNvCxnSpPr>
          <p:nvPr/>
        </p:nvCxnSpPr>
        <p:spPr>
          <a:xfrm flipH="1" flipV="1">
            <a:off x="5159896" y="5286376"/>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38C50B8E-6703-44EA-8107-140772FD4342}"/>
              </a:ext>
            </a:extLst>
          </p:cNvPr>
          <p:cNvCxnSpPr>
            <a:cxnSpLocks/>
          </p:cNvCxnSpPr>
          <p:nvPr/>
        </p:nvCxnSpPr>
        <p:spPr>
          <a:xfrm>
            <a:off x="7203530" y="5733106"/>
            <a:ext cx="864096"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8022E718-093D-47F5-8046-93A4BA616F67}"/>
              </a:ext>
            </a:extLst>
          </p:cNvPr>
          <p:cNvCxnSpPr>
            <a:cxnSpLocks/>
          </p:cNvCxnSpPr>
          <p:nvPr/>
        </p:nvCxnSpPr>
        <p:spPr>
          <a:xfrm flipH="1" flipV="1">
            <a:off x="7896200" y="3322350"/>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27374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las previsualizaciones (@</a:t>
            </a:r>
            <a:r>
              <a:rPr lang="es-ES" sz="2800" dirty="0" err="1">
                <a:solidFill>
                  <a:schemeClr val="tx1"/>
                </a:solidFill>
                <a:latin typeface="Calibri" panose="020F0502020204030204" pitchFamily="34" charset="0"/>
                <a:cs typeface="Calibri" panose="020F0502020204030204" pitchFamily="34" charset="0"/>
              </a:rPr>
              <a:t>Preview</a:t>
            </a:r>
            <a:r>
              <a:rPr lang="es-ES" sz="2800" dirty="0">
                <a:solidFill>
                  <a:schemeClr val="tx1"/>
                </a:solidFill>
                <a:latin typeface="Calibri" panose="020F0502020204030204" pitchFamily="34" charset="0"/>
                <a:cs typeface="Calibri" panose="020F0502020204030204" pitchFamily="34" charset="0"/>
              </a:rPr>
              <a:t>) no tienen acceso a internet se debe lanzar la aplicación para ver el resultado.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AsyncImage</a:t>
            </a:r>
            <a:r>
              <a:rPr lang="es-ES" sz="2800" dirty="0">
                <a:solidFill>
                  <a:schemeClr val="tx1"/>
                </a:solidFill>
                <a:latin typeface="Calibri" panose="020F0502020204030204" pitchFamily="34" charset="0"/>
                <a:cs typeface="Calibri" panose="020F0502020204030204" pitchFamily="34" charset="0"/>
              </a:rPr>
              <a:t> también tiene el parámetro </a:t>
            </a:r>
            <a:r>
              <a:rPr lang="es-ES" sz="2800" dirty="0" err="1">
                <a:solidFill>
                  <a:schemeClr val="tx1"/>
                </a:solidFill>
                <a:latin typeface="Calibri" panose="020F0502020204030204" pitchFamily="34" charset="0"/>
                <a:cs typeface="Calibri" panose="020F0502020204030204" pitchFamily="34" charset="0"/>
              </a:rPr>
              <a:t>contentScale</a:t>
            </a:r>
            <a:r>
              <a:rPr lang="es-ES" sz="2800" dirty="0">
                <a:solidFill>
                  <a:schemeClr val="tx1"/>
                </a:solidFill>
                <a:latin typeface="Calibri" panose="020F0502020204030204" pitchFamily="34" charset="0"/>
                <a:cs typeface="Calibri" panose="020F0502020204030204" pitchFamily="34" charset="0"/>
              </a:rPr>
              <a:t> para indicar cómo rellena la imagen el espacio disponible.</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BDA5EBB2-A9E0-415E-A770-CB3DD0F815E0}"/>
              </a:ext>
            </a:extLst>
          </p:cNvPr>
          <p:cNvPicPr>
            <a:picLocks noChangeAspect="1"/>
          </p:cNvPicPr>
          <p:nvPr/>
        </p:nvPicPr>
        <p:blipFill>
          <a:blip r:embed="rId2"/>
          <a:stretch>
            <a:fillRect/>
          </a:stretch>
        </p:blipFill>
        <p:spPr>
          <a:xfrm>
            <a:off x="8544272" y="2216076"/>
            <a:ext cx="1548294" cy="3283223"/>
          </a:xfrm>
          <a:prstGeom prst="rect">
            <a:avLst/>
          </a:prstGeom>
          <a:noFill/>
          <a:ln w="57150">
            <a:solidFill>
              <a:schemeClr val="accent2"/>
            </a:solidFill>
          </a:ln>
        </p:spPr>
      </p:pic>
      <p:pic>
        <p:nvPicPr>
          <p:cNvPr id="11" name="Imagen 10">
            <a:extLst>
              <a:ext uri="{FF2B5EF4-FFF2-40B4-BE49-F238E27FC236}">
                <a16:creationId xmlns:a16="http://schemas.microsoft.com/office/drawing/2014/main" id="{13350572-9468-47B4-A1ED-AAF7955587D3}"/>
              </a:ext>
            </a:extLst>
          </p:cNvPr>
          <p:cNvPicPr>
            <a:picLocks noChangeAspect="1"/>
          </p:cNvPicPr>
          <p:nvPr/>
        </p:nvPicPr>
        <p:blipFill>
          <a:blip r:embed="rId3"/>
          <a:stretch>
            <a:fillRect/>
          </a:stretch>
        </p:blipFill>
        <p:spPr>
          <a:xfrm>
            <a:off x="1171223" y="3006345"/>
            <a:ext cx="6716062" cy="1695687"/>
          </a:xfrm>
          <a:prstGeom prst="rect">
            <a:avLst/>
          </a:prstGeom>
          <a:noFill/>
          <a:ln w="57150">
            <a:solidFill>
              <a:schemeClr val="accent2"/>
            </a:solidFill>
          </a:ln>
        </p:spPr>
      </p:pic>
    </p:spTree>
    <p:extLst>
      <p:ext uri="{BB962C8B-B14F-4D97-AF65-F5344CB8AC3E}">
        <p14:creationId xmlns:p14="http://schemas.microsoft.com/office/powerpoint/2010/main" val="11815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 dar forma a las imágenes con funciones de </a:t>
            </a:r>
            <a:r>
              <a:rPr lang="es-ES" sz="2000" b="1" dirty="0" err="1">
                <a:solidFill>
                  <a:schemeClr val="tx1"/>
                </a:solidFill>
                <a:latin typeface="Calibri" panose="020F0502020204030204" pitchFamily="34" charset="0"/>
                <a:cs typeface="Calibri" panose="020F0502020204030204" pitchFamily="34" charset="0"/>
              </a:rPr>
              <a:t>AsyncImage</a:t>
            </a:r>
            <a:r>
              <a:rPr lang="es-ES" sz="2000" dirty="0">
                <a:solidFill>
                  <a:schemeClr val="tx1"/>
                </a:solidFill>
                <a:latin typeface="Calibri" panose="020F0502020204030204" pitchFamily="34" charset="0"/>
                <a:cs typeface="Calibri" panose="020F0502020204030204" pitchFamily="34" charset="0"/>
              </a:rPr>
              <a:t> y con la función </a:t>
            </a:r>
            <a:r>
              <a:rPr lang="es-ES" sz="2000" b="1" dirty="0" err="1">
                <a:solidFill>
                  <a:schemeClr val="tx1"/>
                </a:solidFill>
                <a:latin typeface="Calibri" panose="020F0502020204030204" pitchFamily="34" charset="0"/>
                <a:cs typeface="Calibri" panose="020F0502020204030204" pitchFamily="34" charset="0"/>
              </a:rPr>
              <a:t>Modifier.clip</a:t>
            </a:r>
            <a:r>
              <a:rPr lang="es-ES" sz="2000" b="1" dirty="0">
                <a:solidFill>
                  <a:schemeClr val="tx1"/>
                </a:solidFill>
                <a:latin typeface="Calibri" panose="020F0502020204030204" pitchFamily="34" charset="0"/>
                <a:cs typeface="Calibri" panose="020F0502020204030204" pitchFamily="34" charset="0"/>
              </a:rPr>
              <a: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Coil</a:t>
            </a:r>
            <a:r>
              <a:rPr lang="es-ES" sz="2000" dirty="0">
                <a:solidFill>
                  <a:schemeClr val="tx1"/>
                </a:solidFill>
                <a:latin typeface="Calibri" panose="020F0502020204030204" pitchFamily="34" charset="0"/>
                <a:cs typeface="Calibri" panose="020F0502020204030204" pitchFamily="34" charset="0"/>
              </a:rPr>
              <a:t> ofrece a función </a:t>
            </a:r>
            <a:r>
              <a:rPr lang="es-ES" sz="2000" b="1" dirty="0" err="1">
                <a:solidFill>
                  <a:schemeClr val="tx1"/>
                </a:solidFill>
                <a:latin typeface="Calibri" panose="020F0502020204030204" pitchFamily="34" charset="0"/>
                <a:cs typeface="Calibri" panose="020F0502020204030204" pitchFamily="34" charset="0"/>
              </a:rPr>
              <a:t>crossfade</a:t>
            </a:r>
            <a:r>
              <a:rPr lang="es-ES" sz="2000" dirty="0">
                <a:solidFill>
                  <a:schemeClr val="tx1"/>
                </a:solidFill>
                <a:latin typeface="Calibri" panose="020F0502020204030204" pitchFamily="34" charset="0"/>
                <a:cs typeface="Calibri" panose="020F0502020204030204" pitchFamily="34" charset="0"/>
              </a:rPr>
              <a:t> que indica a la imagen que aparezca poco a poco:</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C553EFF0-5980-43AE-B07D-92A0AFBA21C6}"/>
              </a:ext>
            </a:extLst>
          </p:cNvPr>
          <p:cNvPicPr>
            <a:picLocks noChangeAspect="1"/>
          </p:cNvPicPr>
          <p:nvPr/>
        </p:nvPicPr>
        <p:blipFill>
          <a:blip r:embed="rId2"/>
          <a:stretch>
            <a:fillRect/>
          </a:stretch>
        </p:blipFill>
        <p:spPr>
          <a:xfrm>
            <a:off x="650289" y="3216591"/>
            <a:ext cx="5445711" cy="878210"/>
          </a:xfrm>
          <a:prstGeom prst="rect">
            <a:avLst/>
          </a:prstGeom>
          <a:noFill/>
          <a:ln w="57150">
            <a:solidFill>
              <a:schemeClr val="accent2"/>
            </a:solidFill>
          </a:ln>
        </p:spPr>
      </p:pic>
      <p:pic>
        <p:nvPicPr>
          <p:cNvPr id="13" name="Imagen 12">
            <a:extLst>
              <a:ext uri="{FF2B5EF4-FFF2-40B4-BE49-F238E27FC236}">
                <a16:creationId xmlns:a16="http://schemas.microsoft.com/office/drawing/2014/main" id="{476D5853-1A27-4A12-9B8F-3852C6AA7E35}"/>
              </a:ext>
            </a:extLst>
          </p:cNvPr>
          <p:cNvPicPr>
            <a:picLocks noChangeAspect="1"/>
          </p:cNvPicPr>
          <p:nvPr/>
        </p:nvPicPr>
        <p:blipFill>
          <a:blip r:embed="rId3"/>
          <a:stretch>
            <a:fillRect/>
          </a:stretch>
        </p:blipFill>
        <p:spPr>
          <a:xfrm>
            <a:off x="6310075" y="1795333"/>
            <a:ext cx="5231636" cy="2163849"/>
          </a:xfrm>
          <a:prstGeom prst="rect">
            <a:avLst/>
          </a:prstGeom>
          <a:noFill/>
          <a:ln w="57150">
            <a:solidFill>
              <a:schemeClr val="accent2"/>
            </a:solidFill>
          </a:ln>
        </p:spPr>
      </p:pic>
      <p:pic>
        <p:nvPicPr>
          <p:cNvPr id="14" name="Imagen 13">
            <a:extLst>
              <a:ext uri="{FF2B5EF4-FFF2-40B4-BE49-F238E27FC236}">
                <a16:creationId xmlns:a16="http://schemas.microsoft.com/office/drawing/2014/main" id="{6819F3BB-64EC-4AC0-961F-6D2EDBC54CB0}"/>
              </a:ext>
            </a:extLst>
          </p:cNvPr>
          <p:cNvPicPr>
            <a:picLocks noChangeAspect="1"/>
          </p:cNvPicPr>
          <p:nvPr/>
        </p:nvPicPr>
        <p:blipFill>
          <a:blip r:embed="rId4"/>
          <a:stretch>
            <a:fillRect/>
          </a:stretch>
        </p:blipFill>
        <p:spPr>
          <a:xfrm>
            <a:off x="765248" y="1806291"/>
            <a:ext cx="5215791" cy="1184319"/>
          </a:xfrm>
          <a:prstGeom prst="rect">
            <a:avLst/>
          </a:prstGeom>
          <a:noFill/>
          <a:ln w="57150">
            <a:solidFill>
              <a:schemeClr val="accent2"/>
            </a:solidFill>
          </a:ln>
        </p:spPr>
      </p:pic>
      <p:pic>
        <p:nvPicPr>
          <p:cNvPr id="15" name="Imagen 14">
            <a:extLst>
              <a:ext uri="{FF2B5EF4-FFF2-40B4-BE49-F238E27FC236}">
                <a16:creationId xmlns:a16="http://schemas.microsoft.com/office/drawing/2014/main" id="{2E4C01F0-DAA5-4D9A-914D-7071F5F734D8}"/>
              </a:ext>
            </a:extLst>
          </p:cNvPr>
          <p:cNvPicPr>
            <a:picLocks noChangeAspect="1"/>
          </p:cNvPicPr>
          <p:nvPr/>
        </p:nvPicPr>
        <p:blipFill>
          <a:blip r:embed="rId5"/>
          <a:stretch>
            <a:fillRect/>
          </a:stretch>
        </p:blipFill>
        <p:spPr>
          <a:xfrm>
            <a:off x="1271929" y="5085406"/>
            <a:ext cx="4083656" cy="1364467"/>
          </a:xfrm>
          <a:prstGeom prst="rect">
            <a:avLst/>
          </a:prstGeom>
          <a:noFill/>
          <a:ln w="57150">
            <a:solidFill>
              <a:schemeClr val="accent2"/>
            </a:solidFill>
          </a:ln>
        </p:spPr>
      </p:pic>
      <p:pic>
        <p:nvPicPr>
          <p:cNvPr id="16" name="Imagen 15">
            <a:extLst>
              <a:ext uri="{FF2B5EF4-FFF2-40B4-BE49-F238E27FC236}">
                <a16:creationId xmlns:a16="http://schemas.microsoft.com/office/drawing/2014/main" id="{755A9F5F-8D3C-4350-8506-921932B44256}"/>
              </a:ext>
            </a:extLst>
          </p:cNvPr>
          <p:cNvPicPr>
            <a:picLocks noChangeAspect="1"/>
          </p:cNvPicPr>
          <p:nvPr/>
        </p:nvPicPr>
        <p:blipFill>
          <a:blip r:embed="rId6"/>
          <a:stretch>
            <a:fillRect/>
          </a:stretch>
        </p:blipFill>
        <p:spPr>
          <a:xfrm>
            <a:off x="9730483" y="5098461"/>
            <a:ext cx="1361219" cy="1347808"/>
          </a:xfrm>
          <a:prstGeom prst="rect">
            <a:avLst/>
          </a:prstGeom>
          <a:noFill/>
          <a:ln w="57150">
            <a:solidFill>
              <a:schemeClr val="accent2"/>
            </a:solidFill>
          </a:ln>
        </p:spPr>
      </p:pic>
      <p:pic>
        <p:nvPicPr>
          <p:cNvPr id="18" name="Imagen 17">
            <a:extLst>
              <a:ext uri="{FF2B5EF4-FFF2-40B4-BE49-F238E27FC236}">
                <a16:creationId xmlns:a16="http://schemas.microsoft.com/office/drawing/2014/main" id="{CA6C7B21-D1FE-42A1-BD9C-F47CBB3EFED1}"/>
              </a:ext>
            </a:extLst>
          </p:cNvPr>
          <p:cNvPicPr>
            <a:picLocks noChangeAspect="1"/>
          </p:cNvPicPr>
          <p:nvPr/>
        </p:nvPicPr>
        <p:blipFill>
          <a:blip r:embed="rId7"/>
          <a:stretch>
            <a:fillRect/>
          </a:stretch>
        </p:blipFill>
        <p:spPr>
          <a:xfrm>
            <a:off x="6336082" y="5098461"/>
            <a:ext cx="1361219" cy="1347808"/>
          </a:xfrm>
          <a:prstGeom prst="rect">
            <a:avLst/>
          </a:prstGeom>
          <a:noFill/>
          <a:ln w="57150">
            <a:solidFill>
              <a:schemeClr val="accent2"/>
            </a:solidFill>
          </a:ln>
        </p:spPr>
      </p:pic>
      <p:pic>
        <p:nvPicPr>
          <p:cNvPr id="20" name="Imagen 19">
            <a:extLst>
              <a:ext uri="{FF2B5EF4-FFF2-40B4-BE49-F238E27FC236}">
                <a16:creationId xmlns:a16="http://schemas.microsoft.com/office/drawing/2014/main" id="{FE427603-BF13-4125-843C-61207BF74464}"/>
              </a:ext>
            </a:extLst>
          </p:cNvPr>
          <p:cNvPicPr>
            <a:picLocks noChangeAspect="1"/>
          </p:cNvPicPr>
          <p:nvPr/>
        </p:nvPicPr>
        <p:blipFill rotWithShape="1">
          <a:blip r:embed="rId8"/>
          <a:srcRect l="1802" t="1847" r="1991" b="1520"/>
          <a:stretch/>
        </p:blipFill>
        <p:spPr>
          <a:xfrm>
            <a:off x="8033282" y="5098461"/>
            <a:ext cx="1361220" cy="1347808"/>
          </a:xfrm>
          <a:prstGeom prst="rect">
            <a:avLst/>
          </a:prstGeom>
          <a:noFill/>
          <a:ln w="57150">
            <a:solidFill>
              <a:schemeClr val="accent2"/>
            </a:solidFill>
          </a:ln>
        </p:spPr>
      </p:pic>
      <p:cxnSp>
        <p:nvCxnSpPr>
          <p:cNvPr id="22" name="Conector recto de flecha 21">
            <a:extLst>
              <a:ext uri="{FF2B5EF4-FFF2-40B4-BE49-F238E27FC236}">
                <a16:creationId xmlns:a16="http://schemas.microsoft.com/office/drawing/2014/main" id="{E35910B1-AE4E-4757-9D6F-00268CB38CC4}"/>
              </a:ext>
            </a:extLst>
          </p:cNvPr>
          <p:cNvCxnSpPr>
            <a:cxnSpLocks/>
          </p:cNvCxnSpPr>
          <p:nvPr/>
        </p:nvCxnSpPr>
        <p:spPr>
          <a:xfrm>
            <a:off x="7593496" y="5748793"/>
            <a:ext cx="492981"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Conector recto de flecha 25">
            <a:extLst>
              <a:ext uri="{FF2B5EF4-FFF2-40B4-BE49-F238E27FC236}">
                <a16:creationId xmlns:a16="http://schemas.microsoft.com/office/drawing/2014/main" id="{00140E31-95AA-4FE9-8C07-B2A46CB08BD2}"/>
              </a:ext>
            </a:extLst>
          </p:cNvPr>
          <p:cNvCxnSpPr>
            <a:cxnSpLocks/>
          </p:cNvCxnSpPr>
          <p:nvPr/>
        </p:nvCxnSpPr>
        <p:spPr>
          <a:xfrm>
            <a:off x="9279611" y="5748793"/>
            <a:ext cx="492981"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79844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Icon</a:t>
            </a:r>
            <a:r>
              <a:rPr lang="es-ES" sz="2800" dirty="0">
                <a:solidFill>
                  <a:schemeClr val="tx1"/>
                </a:solidFill>
                <a:latin typeface="Calibri" panose="020F0502020204030204" pitchFamily="34" charset="0"/>
                <a:cs typeface="Calibri" panose="020F0502020204030204" pitchFamily="34" charset="0"/>
              </a:rPr>
              <a:t> permite representar un icono en la aplicación, es similar a </a:t>
            </a:r>
            <a:r>
              <a:rPr lang="es-ES" sz="2800" b="1" dirty="0" err="1">
                <a:solidFill>
                  <a:schemeClr val="tx1"/>
                </a:solidFill>
                <a:latin typeface="Calibri" panose="020F0502020204030204" pitchFamily="34" charset="0"/>
                <a:cs typeface="Calibri" panose="020F0502020204030204" pitchFamily="34" charset="0"/>
              </a:rPr>
              <a:t>Image</a:t>
            </a:r>
            <a:r>
              <a:rPr lang="es-ES" sz="2800" dirty="0">
                <a:solidFill>
                  <a:schemeClr val="tx1"/>
                </a:solidFill>
                <a:latin typeface="Calibri" panose="020F0502020204030204" pitchFamily="34" charset="0"/>
                <a:cs typeface="Calibri" panose="020F0502020204030204" pitchFamily="34" charset="0"/>
              </a:rPr>
              <a:t> pero formando parte de </a:t>
            </a:r>
            <a:r>
              <a:rPr lang="es-ES" sz="2800" b="1" dirty="0">
                <a:solidFill>
                  <a:schemeClr val="tx1"/>
                </a:solidFill>
                <a:latin typeface="Calibri" panose="020F0502020204030204" pitchFamily="34" charset="0"/>
                <a:cs typeface="Calibri" panose="020F0502020204030204" pitchFamily="34" charset="0"/>
              </a:rPr>
              <a:t>Material </a:t>
            </a:r>
            <a:r>
              <a:rPr lang="es-ES" sz="2800" b="1"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Solo permite imágenes </a:t>
            </a:r>
            <a:r>
              <a:rPr lang="es-ES" sz="2800" b="1" dirty="0">
                <a:solidFill>
                  <a:schemeClr val="tx1"/>
                </a:solidFill>
                <a:latin typeface="Calibri" panose="020F0502020204030204" pitchFamily="34" charset="0"/>
                <a:cs typeface="Calibri" panose="020F0502020204030204" pitchFamily="34" charset="0"/>
              </a:rPr>
              <a:t>vectoriales</a:t>
            </a:r>
            <a:r>
              <a:rPr lang="es-ES" sz="2800" dirty="0">
                <a:solidFill>
                  <a:schemeClr val="tx1"/>
                </a:solidFill>
                <a:latin typeface="Calibri" panose="020F0502020204030204" pitchFamily="34" charset="0"/>
                <a:cs typeface="Calibri" panose="020F0502020204030204" pitchFamily="34" charset="0"/>
              </a:rPr>
              <a:t> o </a:t>
            </a:r>
            <a:r>
              <a:rPr lang="es-ES" sz="2800" b="1" dirty="0">
                <a:solidFill>
                  <a:schemeClr val="tx1"/>
                </a:solidFill>
                <a:latin typeface="Calibri" panose="020F0502020204030204" pitchFamily="34" charset="0"/>
                <a:cs typeface="Calibri" panose="020F0502020204030204" pitchFamily="34" charset="0"/>
              </a:rPr>
              <a:t>rasterizadas</a:t>
            </a:r>
            <a:r>
              <a:rPr lang="es-ES" sz="2800" dirty="0">
                <a:solidFill>
                  <a:schemeClr val="tx1"/>
                </a:solidFill>
                <a:latin typeface="Calibri" panose="020F0502020204030204" pitchFamily="34" charset="0"/>
                <a:cs typeface="Calibri" panose="020F0502020204030204" pitchFamily="34" charset="0"/>
              </a:rPr>
              <a:t> (convertidas a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Solo se mostrará con un color.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Su tamaño por defecto es de 24dp pero soporta los siguientes tamaños:</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B891AA23-46FF-4D2E-A86A-DCE28132F42E}"/>
              </a:ext>
            </a:extLst>
          </p:cNvPr>
          <p:cNvPicPr>
            <a:picLocks noChangeAspect="1"/>
          </p:cNvPicPr>
          <p:nvPr/>
        </p:nvPicPr>
        <p:blipFill>
          <a:blip r:embed="rId2"/>
          <a:stretch>
            <a:fillRect/>
          </a:stretch>
        </p:blipFill>
        <p:spPr>
          <a:xfrm>
            <a:off x="3752478" y="4844926"/>
            <a:ext cx="4687043" cy="1533281"/>
          </a:xfrm>
          <a:prstGeom prst="rect">
            <a:avLst/>
          </a:prstGeom>
          <a:noFill/>
          <a:ln w="57150">
            <a:solidFill>
              <a:schemeClr val="accent2"/>
            </a:solidFill>
          </a:ln>
        </p:spPr>
      </p:pic>
    </p:spTree>
    <p:extLst>
      <p:ext uri="{BB962C8B-B14F-4D97-AF65-F5344CB8AC3E}">
        <p14:creationId xmlns:p14="http://schemas.microsoft.com/office/powerpoint/2010/main" val="3080297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el ejemplo al usar una imagen como </a:t>
            </a:r>
            <a:r>
              <a:rPr lang="es-ES" sz="2800" dirty="0" err="1">
                <a:solidFill>
                  <a:schemeClr val="tx1"/>
                </a:solidFill>
                <a:latin typeface="Calibri" panose="020F0502020204030204" pitchFamily="34" charset="0"/>
                <a:cs typeface="Calibri" panose="020F0502020204030204" pitchFamily="34" charset="0"/>
              </a:rPr>
              <a:t>Icon</a:t>
            </a:r>
            <a:r>
              <a:rPr lang="es-ES" sz="2800" dirty="0">
                <a:solidFill>
                  <a:schemeClr val="tx1"/>
                </a:solidFill>
                <a:latin typeface="Calibri" panose="020F0502020204030204" pitchFamily="34" charset="0"/>
                <a:cs typeface="Calibri" panose="020F0502020204030204" pitchFamily="34" charset="0"/>
              </a:rPr>
              <a:t> se pierden los colores.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clase </a:t>
            </a:r>
            <a:r>
              <a:rPr lang="es-ES" sz="2800" b="1" dirty="0" err="1">
                <a:solidFill>
                  <a:schemeClr val="tx1"/>
                </a:solidFill>
                <a:latin typeface="Calibri" panose="020F0502020204030204" pitchFamily="34" charset="0"/>
                <a:cs typeface="Calibri" panose="020F0502020204030204" pitchFamily="34" charset="0"/>
              </a:rPr>
              <a:t>Icons</a:t>
            </a:r>
            <a:r>
              <a:rPr lang="es-ES" sz="2800" dirty="0">
                <a:solidFill>
                  <a:schemeClr val="tx1"/>
                </a:solidFill>
                <a:latin typeface="Calibri" panose="020F0502020204030204" pitchFamily="34" charset="0"/>
                <a:cs typeface="Calibri" panose="020F0502020204030204" pitchFamily="34" charset="0"/>
              </a:rPr>
              <a:t> se pueden utilizar los iconos del sistema.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EC7B3FA-0D7E-4069-AE6E-1CF101C9D52B}"/>
              </a:ext>
            </a:extLst>
          </p:cNvPr>
          <p:cNvPicPr>
            <a:picLocks noChangeAspect="1"/>
          </p:cNvPicPr>
          <p:nvPr/>
        </p:nvPicPr>
        <p:blipFill>
          <a:blip r:embed="rId2"/>
          <a:stretch>
            <a:fillRect/>
          </a:stretch>
        </p:blipFill>
        <p:spPr>
          <a:xfrm>
            <a:off x="2181982" y="1988840"/>
            <a:ext cx="7828035" cy="3168352"/>
          </a:xfrm>
          <a:prstGeom prst="rect">
            <a:avLst/>
          </a:prstGeom>
          <a:noFill/>
          <a:ln w="57150">
            <a:solidFill>
              <a:schemeClr val="accent2"/>
            </a:solidFill>
          </a:ln>
        </p:spPr>
      </p:pic>
    </p:spTree>
    <p:extLst>
      <p:ext uri="{BB962C8B-B14F-4D97-AF65-F5344CB8AC3E}">
        <p14:creationId xmlns:p14="http://schemas.microsoft.com/office/powerpoint/2010/main" val="731777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 más habitual es usar los iconos vectoriales de Material </a:t>
            </a:r>
            <a:r>
              <a:rPr lang="es-ES" sz="2400" dirty="0" err="1">
                <a:solidFill>
                  <a:schemeClr val="tx1"/>
                </a:solidFill>
                <a:latin typeface="Calibri" panose="020F0502020204030204" pitchFamily="34" charset="0"/>
                <a:cs typeface="Calibri" panose="020F0502020204030204" pitchFamily="34" charset="0"/>
              </a:rPr>
              <a:t>Design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Android Studio solo carga por defecto algunos iconos. Si se quiere tener disponible todo el paquete de iconos se debe añadir la siguiente dependencia al archivo </a:t>
            </a:r>
            <a:r>
              <a:rPr lang="es-ES" sz="2400" b="1" dirty="0" err="1">
                <a:solidFill>
                  <a:schemeClr val="tx1"/>
                </a:solidFill>
                <a:latin typeface="Calibri" panose="020F0502020204030204" pitchFamily="34" charset="0"/>
                <a:cs typeface="Calibri" panose="020F0502020204030204" pitchFamily="34" charset="0"/>
              </a:rPr>
              <a:t>build.graddle.kts</a:t>
            </a:r>
            <a:r>
              <a:rPr lang="es-ES" sz="2400" b="1" dirty="0">
                <a:solidFill>
                  <a:schemeClr val="tx1"/>
                </a:solidFill>
                <a:latin typeface="Calibri" panose="020F0502020204030204" pitchFamily="34" charset="0"/>
                <a:cs typeface="Calibri" panose="020F0502020204030204" pitchFamily="34" charset="0"/>
              </a:rPr>
              <a:t> (Module: app)</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Recuerda pulsar </a:t>
            </a:r>
            <a:r>
              <a:rPr lang="es-ES" sz="2400" b="1" dirty="0" err="1">
                <a:solidFill>
                  <a:schemeClr val="tx1"/>
                </a:solidFill>
                <a:latin typeface="Calibri" panose="020F0502020204030204" pitchFamily="34" charset="0"/>
                <a:cs typeface="Calibri" panose="020F0502020204030204" pitchFamily="34" charset="0"/>
              </a:rPr>
              <a:t>Sync</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Now</a:t>
            </a:r>
            <a:r>
              <a:rPr lang="es-ES" sz="2400" dirty="0">
                <a:solidFill>
                  <a:schemeClr val="tx1"/>
                </a:solidFill>
                <a:latin typeface="Calibri" panose="020F0502020204030204" pitchFamily="34" charset="0"/>
                <a:cs typeface="Calibri" panose="020F0502020204030204" pitchFamily="34" charset="0"/>
              </a:rPr>
              <a:t> tras añadir la dependencia.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añadida la dependencia ya están disponibles </a:t>
            </a:r>
            <a:r>
              <a:rPr lang="es-ES" sz="2400" dirty="0">
                <a:solidFill>
                  <a:schemeClr val="tx1"/>
                </a:solidFill>
                <a:latin typeface="Calibri" panose="020F0502020204030204" pitchFamily="34" charset="0"/>
                <a:cs typeface="Calibri" panose="020F0502020204030204" pitchFamily="34" charset="0"/>
                <a:hlinkClick r:id="rId2"/>
              </a:rPr>
              <a:t>todos los iconos</a:t>
            </a:r>
            <a:r>
              <a:rPr lang="es-ES" sz="2400" dirty="0">
                <a:solidFill>
                  <a:schemeClr val="tx1"/>
                </a:solidFill>
                <a:latin typeface="Calibri" panose="020F0502020204030204" pitchFamily="34" charset="0"/>
                <a:cs typeface="Calibri" panose="020F0502020204030204" pitchFamily="34" charset="0"/>
              </a:rPr>
              <a:t>.</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53B8F8FC-905C-45E5-AC79-DDD68CD1BF91}"/>
              </a:ext>
            </a:extLst>
          </p:cNvPr>
          <p:cNvPicPr>
            <a:picLocks noChangeAspect="1"/>
          </p:cNvPicPr>
          <p:nvPr/>
        </p:nvPicPr>
        <p:blipFill>
          <a:blip r:embed="rId3"/>
          <a:stretch>
            <a:fillRect/>
          </a:stretch>
        </p:blipFill>
        <p:spPr>
          <a:xfrm>
            <a:off x="2629113" y="3196873"/>
            <a:ext cx="6933773" cy="562198"/>
          </a:xfrm>
          <a:prstGeom prst="rect">
            <a:avLst/>
          </a:prstGeom>
          <a:noFill/>
          <a:ln w="57150">
            <a:solidFill>
              <a:schemeClr val="accent2"/>
            </a:solidFill>
          </a:ln>
        </p:spPr>
      </p:pic>
      <p:pic>
        <p:nvPicPr>
          <p:cNvPr id="7" name="Imagen 6">
            <a:extLst>
              <a:ext uri="{FF2B5EF4-FFF2-40B4-BE49-F238E27FC236}">
                <a16:creationId xmlns:a16="http://schemas.microsoft.com/office/drawing/2014/main" id="{95FFDF95-ED2B-4A12-AE4A-78F543E64F53}"/>
              </a:ext>
            </a:extLst>
          </p:cNvPr>
          <p:cNvPicPr>
            <a:picLocks noChangeAspect="1"/>
          </p:cNvPicPr>
          <p:nvPr/>
        </p:nvPicPr>
        <p:blipFill>
          <a:blip r:embed="rId4"/>
          <a:stretch>
            <a:fillRect/>
          </a:stretch>
        </p:blipFill>
        <p:spPr>
          <a:xfrm>
            <a:off x="4347496" y="5005734"/>
            <a:ext cx="3497008" cy="1523236"/>
          </a:xfrm>
          <a:prstGeom prst="rect">
            <a:avLst/>
          </a:prstGeom>
          <a:noFill/>
          <a:ln w="57150">
            <a:solidFill>
              <a:schemeClr val="accent2"/>
            </a:solidFill>
          </a:ln>
        </p:spPr>
      </p:pic>
    </p:spTree>
    <p:extLst>
      <p:ext uri="{BB962C8B-B14F-4D97-AF65-F5344CB8AC3E}">
        <p14:creationId xmlns:p14="http://schemas.microsoft.com/office/powerpoint/2010/main" val="342091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del archivo </a:t>
            </a:r>
            <a:r>
              <a:rPr lang="es-ES" sz="2800" b="1" dirty="0" err="1">
                <a:solidFill>
                  <a:schemeClr val="tx1"/>
                </a:solidFill>
                <a:latin typeface="Calibri" panose="020F0502020204030204" pitchFamily="34" charset="0"/>
                <a:cs typeface="Calibri" panose="020F0502020204030204" pitchFamily="34" charset="0"/>
              </a:rPr>
              <a:t>MyAppContent</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se pondrá lo siguiente:</a:t>
            </a:r>
          </a:p>
        </p:txBody>
      </p:sp>
      <p:pic>
        <p:nvPicPr>
          <p:cNvPr id="2" name="Imagen 1">
            <a:extLst>
              <a:ext uri="{FF2B5EF4-FFF2-40B4-BE49-F238E27FC236}">
                <a16:creationId xmlns:a16="http://schemas.microsoft.com/office/drawing/2014/main" id="{BD982D30-5AD7-4BE1-B0EB-36916BF0811E}"/>
              </a:ext>
            </a:extLst>
          </p:cNvPr>
          <p:cNvPicPr>
            <a:picLocks noChangeAspect="1"/>
          </p:cNvPicPr>
          <p:nvPr/>
        </p:nvPicPr>
        <p:blipFill>
          <a:blip r:embed="rId2"/>
          <a:stretch>
            <a:fillRect/>
          </a:stretch>
        </p:blipFill>
        <p:spPr>
          <a:xfrm>
            <a:off x="2709390" y="2044186"/>
            <a:ext cx="6773220" cy="3620005"/>
          </a:xfrm>
          <a:prstGeom prst="rect">
            <a:avLst/>
          </a:prstGeom>
          <a:noFill/>
          <a:ln w="57150">
            <a:solidFill>
              <a:schemeClr val="accent2"/>
            </a:solidFill>
          </a:ln>
        </p:spPr>
      </p:pic>
    </p:spTree>
    <p:extLst>
      <p:ext uri="{BB962C8B-B14F-4D97-AF65-F5344CB8AC3E}">
        <p14:creationId xmlns:p14="http://schemas.microsoft.com/office/powerpoint/2010/main" val="3122515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clase </a:t>
            </a:r>
            <a:r>
              <a:rPr lang="es-ES" sz="2800" b="1" dirty="0" err="1">
                <a:solidFill>
                  <a:schemeClr val="tx1"/>
                </a:solidFill>
                <a:latin typeface="Calibri" panose="020F0502020204030204" pitchFamily="34" charset="0"/>
                <a:cs typeface="Calibri" panose="020F0502020204030204" pitchFamily="34" charset="0"/>
              </a:rPr>
              <a:t>Icon</a:t>
            </a:r>
            <a:r>
              <a:rPr lang="es-ES" sz="2800" dirty="0">
                <a:solidFill>
                  <a:schemeClr val="tx1"/>
                </a:solidFill>
                <a:latin typeface="Calibri" panose="020F0502020204030204" pitchFamily="34" charset="0"/>
                <a:cs typeface="Calibri" panose="020F0502020204030204" pitchFamily="34" charset="0"/>
              </a:rPr>
              <a:t> existen subclases de iconos: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Default</a:t>
            </a:r>
            <a:r>
              <a:rPr lang="es-ES" sz="2800" dirty="0">
                <a:solidFill>
                  <a:schemeClr val="tx1"/>
                </a:solidFill>
                <a:latin typeface="Calibri" panose="020F0502020204030204" pitchFamily="34" charset="0"/>
                <a:cs typeface="Calibri" panose="020F0502020204030204" pitchFamily="34" charset="0"/>
              </a:rPr>
              <a:t>: como usar </a:t>
            </a:r>
            <a:r>
              <a:rPr lang="es-ES" sz="2800" dirty="0" err="1">
                <a:solidFill>
                  <a:schemeClr val="tx1"/>
                </a:solidFill>
                <a:latin typeface="Calibri" panose="020F0502020204030204" pitchFamily="34" charset="0"/>
                <a:cs typeface="Calibri" panose="020F0502020204030204" pitchFamily="34" charset="0"/>
              </a:rPr>
              <a:t>Filled</a:t>
            </a:r>
            <a:r>
              <a:rPr lang="es-ES" sz="28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Filled</a:t>
            </a:r>
            <a:r>
              <a:rPr lang="es-ES" sz="2800" dirty="0">
                <a:solidFill>
                  <a:schemeClr val="tx1"/>
                </a:solidFill>
                <a:latin typeface="Calibri" panose="020F0502020204030204" pitchFamily="34" charset="0"/>
                <a:cs typeface="Calibri" panose="020F0502020204030204" pitchFamily="34" charset="0"/>
              </a:rPr>
              <a:t>: icono relleno del mismo color.</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Outlined</a:t>
            </a:r>
            <a:r>
              <a:rPr lang="es-ES" sz="2800" dirty="0">
                <a:solidFill>
                  <a:schemeClr val="tx1"/>
                </a:solidFill>
                <a:latin typeface="Calibri" panose="020F0502020204030204" pitchFamily="34" charset="0"/>
                <a:cs typeface="Calibri" panose="020F0502020204030204" pitchFamily="34" charset="0"/>
              </a:rPr>
              <a:t>: icono solo con los bordes.</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TwoTone</a:t>
            </a:r>
            <a:r>
              <a:rPr lang="es-ES" sz="2800" dirty="0">
                <a:solidFill>
                  <a:schemeClr val="tx1"/>
                </a:solidFill>
                <a:latin typeface="Calibri" panose="020F0502020204030204" pitchFamily="34" charset="0"/>
                <a:cs typeface="Calibri" panose="020F0502020204030204" pitchFamily="34" charset="0"/>
              </a:rPr>
              <a:t>: icono con dos colores.</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Sharp</a:t>
            </a:r>
            <a:r>
              <a:rPr lang="es-ES" sz="2800" dirty="0">
                <a:solidFill>
                  <a:schemeClr val="tx1"/>
                </a:solidFill>
                <a:latin typeface="Calibri" panose="020F0502020204030204" pitchFamily="34" charset="0"/>
                <a:cs typeface="Calibri" panose="020F0502020204030204" pitchFamily="34" charset="0"/>
              </a:rPr>
              <a:t>: icono con las esquinas anguladas.</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Rounded</a:t>
            </a:r>
            <a:r>
              <a:rPr lang="es-ES" sz="2800" dirty="0">
                <a:solidFill>
                  <a:schemeClr val="tx1"/>
                </a:solidFill>
                <a:latin typeface="Calibri" panose="020F0502020204030204" pitchFamily="34" charset="0"/>
                <a:cs typeface="Calibri" panose="020F0502020204030204" pitchFamily="34" charset="0"/>
              </a:rPr>
              <a:t>: icono con las esquinas redondeadas.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177093C-195B-451E-AA10-3EC85AFE9DC4}"/>
              </a:ext>
            </a:extLst>
          </p:cNvPr>
          <p:cNvPicPr>
            <a:picLocks noChangeAspect="1"/>
          </p:cNvPicPr>
          <p:nvPr/>
        </p:nvPicPr>
        <p:blipFill>
          <a:blip r:embed="rId2"/>
          <a:stretch>
            <a:fillRect/>
          </a:stretch>
        </p:blipFill>
        <p:spPr>
          <a:xfrm>
            <a:off x="7848178" y="2267078"/>
            <a:ext cx="3825179" cy="3429000"/>
          </a:xfrm>
          <a:prstGeom prst="rect">
            <a:avLst/>
          </a:prstGeom>
          <a:noFill/>
          <a:ln w="57150">
            <a:solidFill>
              <a:schemeClr val="accent2"/>
            </a:solidFill>
          </a:ln>
        </p:spPr>
      </p:pic>
    </p:spTree>
    <p:extLst>
      <p:ext uri="{BB962C8B-B14F-4D97-AF65-F5344CB8AC3E}">
        <p14:creationId xmlns:p14="http://schemas.microsoft.com/office/powerpoint/2010/main" val="3321455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el parámetro </a:t>
            </a:r>
            <a:r>
              <a:rPr lang="es-ES" sz="2800" b="1" dirty="0" err="1">
                <a:solidFill>
                  <a:schemeClr val="tx1"/>
                </a:solidFill>
                <a:latin typeface="Calibri" panose="020F0502020204030204" pitchFamily="34" charset="0"/>
                <a:cs typeface="Calibri" panose="020F0502020204030204" pitchFamily="34" charset="0"/>
              </a:rPr>
              <a:t>tint</a:t>
            </a:r>
            <a:r>
              <a:rPr lang="es-ES" sz="2800" dirty="0">
                <a:solidFill>
                  <a:schemeClr val="tx1"/>
                </a:solidFill>
                <a:latin typeface="Calibri" panose="020F0502020204030204" pitchFamily="34" charset="0"/>
                <a:cs typeface="Calibri" panose="020F0502020204030204" pitchFamily="34" charset="0"/>
              </a:rPr>
              <a:t> se puede cambiar la tonalidad del icono.</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34E9E6B-F1BE-4ADA-A9AB-0151E670E9CD}"/>
              </a:ext>
            </a:extLst>
          </p:cNvPr>
          <p:cNvPicPr>
            <a:picLocks noChangeAspect="1"/>
          </p:cNvPicPr>
          <p:nvPr/>
        </p:nvPicPr>
        <p:blipFill>
          <a:blip r:embed="rId2"/>
          <a:stretch>
            <a:fillRect/>
          </a:stretch>
        </p:blipFill>
        <p:spPr>
          <a:xfrm>
            <a:off x="2855640" y="1997346"/>
            <a:ext cx="7203313" cy="4380861"/>
          </a:xfrm>
          <a:prstGeom prst="rect">
            <a:avLst/>
          </a:prstGeom>
          <a:noFill/>
          <a:ln w="57150">
            <a:solidFill>
              <a:schemeClr val="accent2"/>
            </a:solidFill>
          </a:ln>
        </p:spPr>
      </p:pic>
    </p:spTree>
    <p:extLst>
      <p:ext uri="{BB962C8B-B14F-4D97-AF65-F5344CB8AC3E}">
        <p14:creationId xmlns:p14="http://schemas.microsoft.com/office/powerpoint/2010/main" val="2363140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Badge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Badge</a:t>
            </a:r>
            <a:r>
              <a:rPr lang="es-ES" sz="2800" dirty="0">
                <a:solidFill>
                  <a:schemeClr val="tx1"/>
                </a:solidFill>
                <a:latin typeface="Calibri" panose="020F0502020204030204" pitchFamily="34" charset="0"/>
                <a:cs typeface="Calibri" panose="020F0502020204030204" pitchFamily="34" charset="0"/>
              </a:rPr>
              <a:t> permite mostrar información dinámica como el número de mensajes pendientes.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a:t>
            </a:r>
            <a:r>
              <a:rPr lang="es-ES" sz="2800" dirty="0" err="1">
                <a:solidFill>
                  <a:schemeClr val="tx1"/>
                </a:solidFill>
                <a:latin typeface="Calibri" panose="020F0502020204030204" pitchFamily="34" charset="0"/>
                <a:cs typeface="Calibri" panose="020F0502020204030204" pitchFamily="34" charset="0"/>
              </a:rPr>
              <a:t>Badge</a:t>
            </a:r>
            <a:r>
              <a:rPr lang="es-ES" sz="2800" dirty="0">
                <a:solidFill>
                  <a:schemeClr val="tx1"/>
                </a:solidFill>
                <a:latin typeface="Calibri" panose="020F0502020204030204" pitchFamily="34" charset="0"/>
                <a:cs typeface="Calibri" panose="020F0502020204030204" pitchFamily="34" charset="0"/>
              </a:rPr>
              <a:t> solo debería tener un icono o un texto corto.</a:t>
            </a:r>
          </a:p>
        </p:txBody>
      </p:sp>
      <p:pic>
        <p:nvPicPr>
          <p:cNvPr id="3" name="Imagen 2">
            <a:extLst>
              <a:ext uri="{FF2B5EF4-FFF2-40B4-BE49-F238E27FC236}">
                <a16:creationId xmlns:a16="http://schemas.microsoft.com/office/drawing/2014/main" id="{0BC68240-6B0F-49AF-A1D2-796D14CB9133}"/>
              </a:ext>
            </a:extLst>
          </p:cNvPr>
          <p:cNvPicPr>
            <a:picLocks noChangeAspect="1"/>
          </p:cNvPicPr>
          <p:nvPr/>
        </p:nvPicPr>
        <p:blipFill>
          <a:blip r:embed="rId2"/>
          <a:stretch>
            <a:fillRect/>
          </a:stretch>
        </p:blipFill>
        <p:spPr>
          <a:xfrm>
            <a:off x="7146156" y="4293801"/>
            <a:ext cx="929515" cy="988346"/>
          </a:xfrm>
          <a:prstGeom prst="rect">
            <a:avLst/>
          </a:prstGeom>
          <a:noFill/>
          <a:ln w="57150">
            <a:solidFill>
              <a:schemeClr val="accent2"/>
            </a:solidFill>
          </a:ln>
        </p:spPr>
      </p:pic>
      <p:pic>
        <p:nvPicPr>
          <p:cNvPr id="7" name="Imagen 6">
            <a:extLst>
              <a:ext uri="{FF2B5EF4-FFF2-40B4-BE49-F238E27FC236}">
                <a16:creationId xmlns:a16="http://schemas.microsoft.com/office/drawing/2014/main" id="{43CEA467-A0C0-48E7-B536-7066CA3C012F}"/>
              </a:ext>
            </a:extLst>
          </p:cNvPr>
          <p:cNvPicPr>
            <a:picLocks noChangeAspect="1"/>
          </p:cNvPicPr>
          <p:nvPr/>
        </p:nvPicPr>
        <p:blipFill>
          <a:blip r:embed="rId3"/>
          <a:stretch>
            <a:fillRect/>
          </a:stretch>
        </p:blipFill>
        <p:spPr>
          <a:xfrm>
            <a:off x="2927648" y="3429000"/>
            <a:ext cx="3600400" cy="2717949"/>
          </a:xfrm>
          <a:prstGeom prst="rect">
            <a:avLst/>
          </a:prstGeom>
          <a:noFill/>
          <a:ln w="57150">
            <a:solidFill>
              <a:schemeClr val="accent2"/>
            </a:solidFill>
          </a:ln>
        </p:spPr>
      </p:pic>
    </p:spTree>
    <p:extLst>
      <p:ext uri="{BB962C8B-B14F-4D97-AF65-F5344CB8AC3E}">
        <p14:creationId xmlns:p14="http://schemas.microsoft.com/office/powerpoint/2010/main" val="3803288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BadgedBox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BadgedBox</a:t>
            </a:r>
            <a:r>
              <a:rPr lang="es-ES" sz="2800" dirty="0">
                <a:solidFill>
                  <a:schemeClr val="tx1"/>
                </a:solidFill>
                <a:latin typeface="Calibri" panose="020F0502020204030204" pitchFamily="34" charset="0"/>
                <a:cs typeface="Calibri" panose="020F0502020204030204" pitchFamily="34" charset="0"/>
              </a:rPr>
              <a:t> permite mostrar información dinámica como el número de mensajes pendientes </a:t>
            </a:r>
            <a:r>
              <a:rPr lang="es-ES" sz="2800" b="1" dirty="0">
                <a:solidFill>
                  <a:schemeClr val="tx1"/>
                </a:solidFill>
                <a:latin typeface="Calibri" panose="020F0502020204030204" pitchFamily="34" charset="0"/>
                <a:cs typeface="Calibri" panose="020F0502020204030204" pitchFamily="34" charset="0"/>
              </a:rPr>
              <a:t>sobre otro elemento</a:t>
            </a:r>
            <a:r>
              <a:rPr lang="es-ES" sz="2800" dirty="0">
                <a:solidFill>
                  <a:schemeClr val="tx1"/>
                </a:solidFill>
                <a:latin typeface="Calibri" panose="020F0502020204030204" pitchFamily="34" charset="0"/>
                <a:cs typeface="Calibri" panose="020F0502020204030204" pitchFamily="34" charset="0"/>
              </a:rPr>
              <a:t> como un icono.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usan habitualmente en barras de navegación.</a:t>
            </a:r>
          </a:p>
        </p:txBody>
      </p:sp>
      <p:pic>
        <p:nvPicPr>
          <p:cNvPr id="6" name="Imagen 5">
            <a:extLst>
              <a:ext uri="{FF2B5EF4-FFF2-40B4-BE49-F238E27FC236}">
                <a16:creationId xmlns:a16="http://schemas.microsoft.com/office/drawing/2014/main" id="{82DC8986-ED8F-4503-8734-045D4FEB9F40}"/>
              </a:ext>
            </a:extLst>
          </p:cNvPr>
          <p:cNvPicPr>
            <a:picLocks noChangeAspect="1"/>
          </p:cNvPicPr>
          <p:nvPr/>
        </p:nvPicPr>
        <p:blipFill>
          <a:blip r:embed="rId2"/>
          <a:stretch>
            <a:fillRect/>
          </a:stretch>
        </p:blipFill>
        <p:spPr>
          <a:xfrm>
            <a:off x="689589" y="3390891"/>
            <a:ext cx="3445938" cy="2734871"/>
          </a:xfrm>
          <a:prstGeom prst="rect">
            <a:avLst/>
          </a:prstGeom>
          <a:noFill/>
          <a:ln w="57150">
            <a:solidFill>
              <a:schemeClr val="accent2"/>
            </a:solidFill>
          </a:ln>
        </p:spPr>
      </p:pic>
      <p:pic>
        <p:nvPicPr>
          <p:cNvPr id="9" name="Imagen 8">
            <a:extLst>
              <a:ext uri="{FF2B5EF4-FFF2-40B4-BE49-F238E27FC236}">
                <a16:creationId xmlns:a16="http://schemas.microsoft.com/office/drawing/2014/main" id="{7DB82E00-6C72-4842-832E-1A7C09D0B609}"/>
              </a:ext>
            </a:extLst>
          </p:cNvPr>
          <p:cNvPicPr>
            <a:picLocks noChangeAspect="1"/>
          </p:cNvPicPr>
          <p:nvPr/>
        </p:nvPicPr>
        <p:blipFill>
          <a:blip r:embed="rId3"/>
          <a:stretch>
            <a:fillRect/>
          </a:stretch>
        </p:blipFill>
        <p:spPr>
          <a:xfrm>
            <a:off x="4499717" y="4382037"/>
            <a:ext cx="1047896" cy="828791"/>
          </a:xfrm>
          <a:prstGeom prst="rect">
            <a:avLst/>
          </a:prstGeom>
          <a:noFill/>
          <a:ln w="57150">
            <a:solidFill>
              <a:schemeClr val="accent2"/>
            </a:solidFill>
          </a:ln>
        </p:spPr>
      </p:pic>
      <p:pic>
        <p:nvPicPr>
          <p:cNvPr id="13" name="Imagen 12">
            <a:extLst>
              <a:ext uri="{FF2B5EF4-FFF2-40B4-BE49-F238E27FC236}">
                <a16:creationId xmlns:a16="http://schemas.microsoft.com/office/drawing/2014/main" id="{7C909D02-06E6-4ED6-BE3E-E78EBF308AD1}"/>
              </a:ext>
            </a:extLst>
          </p:cNvPr>
          <p:cNvPicPr>
            <a:picLocks noChangeAspect="1"/>
          </p:cNvPicPr>
          <p:nvPr/>
        </p:nvPicPr>
        <p:blipFill>
          <a:blip r:embed="rId4"/>
          <a:stretch>
            <a:fillRect/>
          </a:stretch>
        </p:blipFill>
        <p:spPr>
          <a:xfrm>
            <a:off x="6489372" y="3148781"/>
            <a:ext cx="3620005" cy="3229426"/>
          </a:xfrm>
          <a:prstGeom prst="rect">
            <a:avLst/>
          </a:prstGeom>
          <a:noFill/>
          <a:ln w="57150">
            <a:solidFill>
              <a:schemeClr val="accent2"/>
            </a:solidFill>
          </a:ln>
        </p:spPr>
      </p:pic>
      <p:pic>
        <p:nvPicPr>
          <p:cNvPr id="15" name="Imagen 14">
            <a:extLst>
              <a:ext uri="{FF2B5EF4-FFF2-40B4-BE49-F238E27FC236}">
                <a16:creationId xmlns:a16="http://schemas.microsoft.com/office/drawing/2014/main" id="{FA830635-2D67-4D26-8968-17DD5EEF455B}"/>
              </a:ext>
            </a:extLst>
          </p:cNvPr>
          <p:cNvPicPr>
            <a:picLocks noChangeAspect="1"/>
          </p:cNvPicPr>
          <p:nvPr/>
        </p:nvPicPr>
        <p:blipFill>
          <a:blip r:embed="rId5"/>
          <a:stretch>
            <a:fillRect/>
          </a:stretch>
        </p:blipFill>
        <p:spPr>
          <a:xfrm>
            <a:off x="10473567" y="4420142"/>
            <a:ext cx="1028844" cy="752580"/>
          </a:xfrm>
          <a:prstGeom prst="rect">
            <a:avLst/>
          </a:prstGeom>
          <a:noFill/>
          <a:ln w="57150">
            <a:solidFill>
              <a:schemeClr val="accent2"/>
            </a:solidFill>
          </a:ln>
        </p:spPr>
      </p:pic>
    </p:spTree>
    <p:extLst>
      <p:ext uri="{BB962C8B-B14F-4D97-AF65-F5344CB8AC3E}">
        <p14:creationId xmlns:p14="http://schemas.microsoft.com/office/powerpoint/2010/main" val="2889324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Componentes </a:t>
            </a:r>
            <a:r>
              <a:rPr lang="es-ES" sz="3600" b="1" cap="none" dirty="0" err="1">
                <a:solidFill>
                  <a:schemeClr val="accent1"/>
                </a:solidFill>
                <a:latin typeface="Calibri" panose="020F0502020204030204" pitchFamily="34" charset="0"/>
                <a:cs typeface="Calibri" panose="020F0502020204030204" pitchFamily="34" charset="0"/>
              </a:rPr>
              <a:t>Divider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tres componentes de tipo </a:t>
            </a:r>
            <a:r>
              <a:rPr lang="es-ES" sz="2800" dirty="0" err="1">
                <a:solidFill>
                  <a:schemeClr val="tx1"/>
                </a:solidFill>
                <a:latin typeface="Calibri" panose="020F0502020204030204" pitchFamily="34" charset="0"/>
                <a:cs typeface="Calibri" panose="020F0502020204030204" pitchFamily="34" charset="0"/>
              </a:rPr>
              <a:t>Divider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Divider</a:t>
            </a:r>
            <a:r>
              <a:rPr lang="es-ES" sz="2800" dirty="0">
                <a:solidFill>
                  <a:schemeClr val="tx1"/>
                </a:solidFill>
                <a:latin typeface="Calibri" panose="020F0502020204030204" pitchFamily="34" charset="0"/>
                <a:cs typeface="Calibri" panose="020F0502020204030204" pitchFamily="34" charset="0"/>
              </a:rPr>
              <a:t>: disponible hasta material3 v1.1.1, </a:t>
            </a:r>
            <a:r>
              <a:rPr lang="es-ES" sz="2800" b="1" dirty="0">
                <a:solidFill>
                  <a:schemeClr val="tx1"/>
                </a:solidFill>
                <a:latin typeface="Calibri" panose="020F0502020204030204" pitchFamily="34" charset="0"/>
                <a:cs typeface="Calibri" panose="020F0502020204030204" pitchFamily="34" charset="0"/>
              </a:rPr>
              <a:t>obsoleto en material3 v1.2.0</a:t>
            </a:r>
            <a:r>
              <a:rPr lang="es-ES" sz="28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HorizontalDivider</a:t>
            </a:r>
            <a:r>
              <a:rPr lang="es-ES" sz="2800" dirty="0">
                <a:solidFill>
                  <a:schemeClr val="tx1"/>
                </a:solidFill>
                <a:latin typeface="Calibri" panose="020F0502020204030204" pitchFamily="34" charset="0"/>
                <a:cs typeface="Calibri" panose="020F0502020204030204" pitchFamily="34" charset="0"/>
              </a:rPr>
              <a:t>: disponible en material3 v1.2.0.</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VerticalDivider</a:t>
            </a:r>
            <a:r>
              <a:rPr lang="es-ES" sz="2800" dirty="0">
                <a:solidFill>
                  <a:schemeClr val="tx1"/>
                </a:solidFill>
                <a:latin typeface="Calibri" panose="020F0502020204030204" pitchFamily="34" charset="0"/>
                <a:cs typeface="Calibri" panose="020F0502020204030204" pitchFamily="34" charset="0"/>
              </a:rPr>
              <a:t>: disponible en material3 v1.2.0.</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la versión 1.2.0 se encuentra en Alpha, aún se puede utilizar el componente </a:t>
            </a:r>
            <a:r>
              <a:rPr lang="es-ES" sz="2800" dirty="0" err="1">
                <a:solidFill>
                  <a:schemeClr val="tx1"/>
                </a:solidFill>
                <a:latin typeface="Calibri" panose="020F0502020204030204" pitchFamily="34" charset="0"/>
                <a:cs typeface="Calibri" panose="020F0502020204030204" pitchFamily="34" charset="0"/>
              </a:rPr>
              <a:t>Divider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quiere usar </a:t>
            </a:r>
            <a:r>
              <a:rPr lang="es-ES" sz="2800" dirty="0" err="1">
                <a:solidFill>
                  <a:schemeClr val="tx1"/>
                </a:solidFill>
                <a:latin typeface="Calibri" panose="020F0502020204030204" pitchFamily="34" charset="0"/>
                <a:cs typeface="Calibri" panose="020F0502020204030204" pitchFamily="34" charset="0"/>
              </a:rPr>
              <a:t>HorizontalDivider</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VerticalDivider</a:t>
            </a:r>
            <a:r>
              <a:rPr lang="es-ES" sz="2800" dirty="0">
                <a:solidFill>
                  <a:schemeClr val="tx1"/>
                </a:solidFill>
                <a:latin typeface="Calibri" panose="020F0502020204030204" pitchFamily="34" charset="0"/>
                <a:cs typeface="Calibri" panose="020F0502020204030204" pitchFamily="34" charset="0"/>
              </a:rPr>
              <a:t> hay que actualizar la dependencia en </a:t>
            </a:r>
            <a:r>
              <a:rPr lang="es-ES" sz="2800" b="1" dirty="0" err="1">
                <a:solidFill>
                  <a:schemeClr val="tx1"/>
                </a:solidFill>
                <a:latin typeface="Calibri" panose="020F0502020204030204" pitchFamily="34" charset="0"/>
                <a:cs typeface="Calibri" panose="020F0502020204030204" pitchFamily="34" charset="0"/>
              </a:rPr>
              <a:t>build.gradle.kts</a:t>
            </a:r>
            <a:r>
              <a:rPr lang="es-ES" sz="2800" b="1" dirty="0">
                <a:solidFill>
                  <a:schemeClr val="tx1"/>
                </a:solidFill>
                <a:latin typeface="Calibri" panose="020F0502020204030204" pitchFamily="34" charset="0"/>
                <a:cs typeface="Calibri" panose="020F0502020204030204" pitchFamily="34" charset="0"/>
              </a:rPr>
              <a:t> (Module)</a:t>
            </a:r>
            <a:r>
              <a:rPr lang="es-ES" sz="2800" dirty="0">
                <a:solidFill>
                  <a:schemeClr val="tx1"/>
                </a:solidFill>
                <a:latin typeface="Calibri" panose="020F0502020204030204" pitchFamily="34" charset="0"/>
                <a:cs typeface="Calibri" panose="020F0502020204030204" pitchFamily="34" charset="0"/>
              </a:rPr>
              <a:t> y sincronizar.</a:t>
            </a:r>
          </a:p>
        </p:txBody>
      </p:sp>
    </p:spTree>
    <p:extLst>
      <p:ext uri="{BB962C8B-B14F-4D97-AF65-F5344CB8AC3E}">
        <p14:creationId xmlns:p14="http://schemas.microsoft.com/office/powerpoint/2010/main" val="369324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Componentes </a:t>
            </a:r>
            <a:r>
              <a:rPr lang="es-ES" sz="3600" b="1" cap="none" dirty="0" err="1">
                <a:solidFill>
                  <a:schemeClr val="accent1"/>
                </a:solidFill>
                <a:latin typeface="Calibri" panose="020F0502020204030204" pitchFamily="34" charset="0"/>
                <a:cs typeface="Calibri" panose="020F0502020204030204" pitchFamily="34" charset="0"/>
              </a:rPr>
              <a:t>Divider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Divider</a:t>
            </a:r>
            <a:r>
              <a:rPr lang="es-ES" sz="2400" dirty="0">
                <a:solidFill>
                  <a:schemeClr val="tx1"/>
                </a:solidFill>
                <a:latin typeface="Calibri" panose="020F0502020204030204" pitchFamily="34" charset="0"/>
                <a:cs typeface="Calibri" panose="020F0502020204030204" pitchFamily="34" charset="0"/>
              </a:rPr>
              <a:t> (línea horizontal), </a:t>
            </a:r>
            <a:r>
              <a:rPr lang="es-ES" sz="2400" b="1" dirty="0" err="1">
                <a:solidFill>
                  <a:schemeClr val="tx1"/>
                </a:solidFill>
                <a:latin typeface="Calibri" panose="020F0502020204030204" pitchFamily="34" charset="0"/>
                <a:cs typeface="Calibri" panose="020F0502020204030204" pitchFamily="34" charset="0"/>
              </a:rPr>
              <a:t>HorizontalDivider</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VerticalDivider</a:t>
            </a:r>
            <a:r>
              <a:rPr lang="es-ES" sz="2400" dirty="0">
                <a:solidFill>
                  <a:schemeClr val="tx1"/>
                </a:solidFill>
                <a:latin typeface="Calibri" panose="020F0502020204030204" pitchFamily="34" charset="0"/>
                <a:cs typeface="Calibri" panose="020F0502020204030204" pitchFamily="34" charset="0"/>
              </a:rPr>
              <a:t> dibujan una línea que permite separa elementos generalmente en filas (</a:t>
            </a:r>
            <a:r>
              <a:rPr lang="es-ES" sz="2400" dirty="0" err="1">
                <a:solidFill>
                  <a:schemeClr val="tx1"/>
                </a:solidFill>
                <a:latin typeface="Calibri" panose="020F0502020204030204" pitchFamily="34" charset="0"/>
                <a:cs typeface="Calibri" panose="020F0502020204030204" pitchFamily="34" charset="0"/>
              </a:rPr>
              <a:t>Row</a:t>
            </a:r>
            <a:r>
              <a:rPr lang="es-ES" sz="2400" dirty="0">
                <a:solidFill>
                  <a:schemeClr val="tx1"/>
                </a:solidFill>
                <a:latin typeface="Calibri" panose="020F0502020204030204" pitchFamily="34" charset="0"/>
                <a:cs typeface="Calibri" panose="020F0502020204030204" pitchFamily="34" charset="0"/>
              </a:rPr>
              <a:t>) y columnas (</a:t>
            </a:r>
            <a:r>
              <a:rPr lang="es-ES" sz="2400" dirty="0" err="1">
                <a:solidFill>
                  <a:schemeClr val="tx1"/>
                </a:solidFill>
                <a:latin typeface="Calibri" panose="020F0502020204030204" pitchFamily="34" charset="0"/>
                <a:cs typeface="Calibri" panose="020F0502020204030204" pitchFamily="34" charset="0"/>
              </a:rPr>
              <a:t>Column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tres componentes disponen de los mismos parámetros: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thickness</a:t>
            </a:r>
            <a:r>
              <a:rPr lang="es-ES" sz="2400" dirty="0">
                <a:solidFill>
                  <a:schemeClr val="tx1"/>
                </a:solidFill>
                <a:latin typeface="Calibri" panose="020F0502020204030204" pitchFamily="34" charset="0"/>
                <a:cs typeface="Calibri" panose="020F0502020204030204" pitchFamily="34" charset="0"/>
              </a:rPr>
              <a:t> y color.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A0A86AC-F282-4DCD-85D1-2589ADC24595}"/>
              </a:ext>
            </a:extLst>
          </p:cNvPr>
          <p:cNvPicPr>
            <a:picLocks noChangeAspect="1"/>
          </p:cNvPicPr>
          <p:nvPr/>
        </p:nvPicPr>
        <p:blipFill>
          <a:blip r:embed="rId2"/>
          <a:stretch>
            <a:fillRect/>
          </a:stretch>
        </p:blipFill>
        <p:spPr>
          <a:xfrm>
            <a:off x="2270757" y="2088630"/>
            <a:ext cx="3169876" cy="2751077"/>
          </a:xfrm>
          <a:prstGeom prst="rect">
            <a:avLst/>
          </a:prstGeom>
          <a:noFill/>
          <a:ln w="57150">
            <a:solidFill>
              <a:schemeClr val="accent2"/>
            </a:solidFill>
          </a:ln>
        </p:spPr>
      </p:pic>
      <p:pic>
        <p:nvPicPr>
          <p:cNvPr id="7" name="Imagen 6">
            <a:extLst>
              <a:ext uri="{FF2B5EF4-FFF2-40B4-BE49-F238E27FC236}">
                <a16:creationId xmlns:a16="http://schemas.microsoft.com/office/drawing/2014/main" id="{91E4A8BA-566B-4F64-AA38-E934E1CA0713}"/>
              </a:ext>
            </a:extLst>
          </p:cNvPr>
          <p:cNvPicPr>
            <a:picLocks noChangeAspect="1"/>
          </p:cNvPicPr>
          <p:nvPr/>
        </p:nvPicPr>
        <p:blipFill>
          <a:blip r:embed="rId3"/>
          <a:stretch>
            <a:fillRect/>
          </a:stretch>
        </p:blipFill>
        <p:spPr>
          <a:xfrm>
            <a:off x="6751368" y="2728074"/>
            <a:ext cx="2636468" cy="147218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F3CCFD51-27DB-4BAC-A027-9884F8A66D65}"/>
              </a:ext>
            </a:extLst>
          </p:cNvPr>
          <p:cNvCxnSpPr>
            <a:cxnSpLocks/>
          </p:cNvCxnSpPr>
          <p:nvPr/>
        </p:nvCxnSpPr>
        <p:spPr>
          <a:xfrm>
            <a:off x="5591944" y="3464168"/>
            <a:ext cx="100811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5B03B722-5C67-41F4-8A25-EE032EAE2310}"/>
              </a:ext>
            </a:extLst>
          </p:cNvPr>
          <p:cNvPicPr>
            <a:picLocks noChangeAspect="1"/>
          </p:cNvPicPr>
          <p:nvPr/>
        </p:nvPicPr>
        <p:blipFill>
          <a:blip r:embed="rId4"/>
          <a:stretch>
            <a:fillRect/>
          </a:stretch>
        </p:blipFill>
        <p:spPr>
          <a:xfrm>
            <a:off x="4539945" y="5374533"/>
            <a:ext cx="3112110" cy="1003674"/>
          </a:xfrm>
          <a:prstGeom prst="rect">
            <a:avLst/>
          </a:prstGeom>
          <a:noFill/>
          <a:ln w="57150">
            <a:solidFill>
              <a:schemeClr val="accent2"/>
            </a:solidFill>
          </a:ln>
        </p:spPr>
      </p:pic>
    </p:spTree>
    <p:extLst>
      <p:ext uri="{BB962C8B-B14F-4D97-AF65-F5344CB8AC3E}">
        <p14:creationId xmlns:p14="http://schemas.microsoft.com/office/powerpoint/2010/main" val="85937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2</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Replicar la aplicación "Contador de clics" de los apuntes.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Añadir un botón para resetear la cuenta.</a:t>
            </a:r>
          </a:p>
        </p:txBody>
      </p:sp>
    </p:spTree>
    <p:extLst>
      <p:ext uri="{BB962C8B-B14F-4D97-AF65-F5344CB8AC3E}">
        <p14:creationId xmlns:p14="http://schemas.microsoft.com/office/powerpoint/2010/main" val="23629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continuación, se debe usar ese componente desde la función </a:t>
            </a:r>
            <a:r>
              <a:rPr lang="es-ES" sz="2800" b="1" dirty="0" err="1">
                <a:solidFill>
                  <a:schemeClr val="tx1"/>
                </a:solidFill>
                <a:latin typeface="Calibri" panose="020F0502020204030204" pitchFamily="34" charset="0"/>
                <a:cs typeface="Calibri" panose="020F0502020204030204" pitchFamily="34" charset="0"/>
              </a:rPr>
              <a:t>onCreate</a:t>
            </a:r>
            <a:r>
              <a:rPr lang="es-ES" sz="2800" dirty="0">
                <a:solidFill>
                  <a:schemeClr val="tx1"/>
                </a:solidFill>
                <a:latin typeface="Calibri" panose="020F0502020204030204" pitchFamily="34" charset="0"/>
                <a:cs typeface="Calibri" panose="020F0502020204030204" pitchFamily="34" charset="0"/>
              </a:rPr>
              <a:t> y desde la </a:t>
            </a:r>
            <a:r>
              <a:rPr lang="es-ES" sz="2800" b="1" dirty="0">
                <a:solidFill>
                  <a:schemeClr val="tx1"/>
                </a:solidFill>
                <a:latin typeface="Calibri" panose="020F0502020204030204" pitchFamily="34" charset="0"/>
                <a:cs typeface="Calibri" panose="020F0502020204030204" pitchFamily="34" charset="0"/>
              </a:rPr>
              <a:t>previsualización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 esta manera, siempre que se cree una pantalla nueva o se quiera previsualizar un componente se debe hacer uso del componente </a:t>
            </a:r>
            <a:r>
              <a:rPr lang="es-ES" sz="2800" dirty="0" err="1">
                <a:solidFill>
                  <a:schemeClr val="tx1"/>
                </a:solidFill>
                <a:latin typeface="Calibri" panose="020F0502020204030204" pitchFamily="34" charset="0"/>
                <a:cs typeface="Calibri" panose="020F0502020204030204" pitchFamily="34" charset="0"/>
              </a:rPr>
              <a:t>MyAppContent</a:t>
            </a:r>
            <a:r>
              <a:rPr lang="es-ES" sz="2800" dirty="0">
                <a:solidFill>
                  <a:schemeClr val="tx1"/>
                </a:solidFill>
                <a:latin typeface="Calibri" panose="020F0502020204030204" pitchFamily="34" charset="0"/>
                <a:cs typeface="Calibri" panose="020F0502020204030204" pitchFamily="34" charset="0"/>
              </a:rPr>
              <a:t> y se mantendrá el estilo de la aplicación.</a:t>
            </a:r>
          </a:p>
        </p:txBody>
      </p:sp>
      <p:pic>
        <p:nvPicPr>
          <p:cNvPr id="3" name="Imagen 2">
            <a:extLst>
              <a:ext uri="{FF2B5EF4-FFF2-40B4-BE49-F238E27FC236}">
                <a16:creationId xmlns:a16="http://schemas.microsoft.com/office/drawing/2014/main" id="{D0BBFFDB-28BB-4577-B881-A0E51894400A}"/>
              </a:ext>
            </a:extLst>
          </p:cNvPr>
          <p:cNvPicPr>
            <a:picLocks noChangeAspect="1"/>
          </p:cNvPicPr>
          <p:nvPr/>
        </p:nvPicPr>
        <p:blipFill rotWithShape="1">
          <a:blip r:embed="rId2"/>
          <a:srcRect l="480"/>
          <a:stretch/>
        </p:blipFill>
        <p:spPr>
          <a:xfrm>
            <a:off x="1775520" y="2312876"/>
            <a:ext cx="4620556" cy="2232248"/>
          </a:xfrm>
          <a:prstGeom prst="rect">
            <a:avLst/>
          </a:prstGeom>
          <a:noFill/>
          <a:ln w="57150">
            <a:solidFill>
              <a:schemeClr val="accent2"/>
            </a:solidFill>
          </a:ln>
        </p:spPr>
      </p:pic>
      <p:pic>
        <p:nvPicPr>
          <p:cNvPr id="6" name="Imagen 5">
            <a:extLst>
              <a:ext uri="{FF2B5EF4-FFF2-40B4-BE49-F238E27FC236}">
                <a16:creationId xmlns:a16="http://schemas.microsoft.com/office/drawing/2014/main" id="{60FF6505-7711-4A7F-913D-EE6753C44DBC}"/>
              </a:ext>
            </a:extLst>
          </p:cNvPr>
          <p:cNvPicPr>
            <a:picLocks noChangeAspect="1"/>
          </p:cNvPicPr>
          <p:nvPr/>
        </p:nvPicPr>
        <p:blipFill rotWithShape="1">
          <a:blip r:embed="rId3"/>
          <a:srcRect l="1215" r="-1"/>
          <a:stretch/>
        </p:blipFill>
        <p:spPr>
          <a:xfrm>
            <a:off x="7142974" y="2758665"/>
            <a:ext cx="1963750" cy="1340670"/>
          </a:xfrm>
          <a:prstGeom prst="rect">
            <a:avLst/>
          </a:prstGeom>
          <a:noFill/>
          <a:ln w="57150">
            <a:solidFill>
              <a:schemeClr val="accent2"/>
            </a:solidFill>
          </a:ln>
        </p:spPr>
      </p:pic>
    </p:spTree>
    <p:extLst>
      <p:ext uri="{BB962C8B-B14F-4D97-AF65-F5344CB8AC3E}">
        <p14:creationId xmlns:p14="http://schemas.microsoft.com/office/powerpoint/2010/main" val="3918178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Ahora es el turno de la función Content a la cual se le va a cambiar su nombre por </a:t>
            </a:r>
            <a:r>
              <a:rPr lang="es-ES" sz="2800" b="1" dirty="0" err="1">
                <a:solidFill>
                  <a:schemeClr val="tx1"/>
                </a:solidFill>
                <a:latin typeface="Calibri" panose="020F0502020204030204" pitchFamily="34" charset="0"/>
                <a:cs typeface="Calibri" panose="020F0502020204030204" pitchFamily="34" charset="0"/>
              </a:rPr>
              <a:t>ClickCounter</a:t>
            </a:r>
            <a:r>
              <a:rPr lang="es-ES" sz="2800" dirty="0">
                <a:solidFill>
                  <a:schemeClr val="tx1"/>
                </a:solidFill>
                <a:latin typeface="Calibri" panose="020F0502020204030204" pitchFamily="34" charset="0"/>
                <a:cs typeface="Calibri" panose="020F0502020204030204" pitchFamily="34" charset="0"/>
              </a:rPr>
              <a:t>. Se debe cambiar también las llamadas a ella tanto en la función </a:t>
            </a:r>
            <a:r>
              <a:rPr lang="es-ES" sz="2800" b="1" dirty="0" err="1">
                <a:solidFill>
                  <a:schemeClr val="tx1"/>
                </a:solidFill>
                <a:latin typeface="Calibri" panose="020F0502020204030204" pitchFamily="34" charset="0"/>
                <a:cs typeface="Calibri" panose="020F0502020204030204" pitchFamily="34" charset="0"/>
              </a:rPr>
              <a:t>onCreate</a:t>
            </a:r>
            <a:r>
              <a:rPr lang="es-ES" sz="2800" dirty="0">
                <a:solidFill>
                  <a:schemeClr val="tx1"/>
                </a:solidFill>
                <a:latin typeface="Calibri" panose="020F0502020204030204" pitchFamily="34" charset="0"/>
                <a:cs typeface="Calibri" panose="020F0502020204030204" pitchFamily="34" charset="0"/>
              </a:rPr>
              <a:t> como en la </a:t>
            </a:r>
            <a:r>
              <a:rPr lang="es-ES" sz="2800" b="1" dirty="0">
                <a:solidFill>
                  <a:schemeClr val="tx1"/>
                </a:solidFill>
                <a:latin typeface="Calibri" panose="020F0502020204030204" pitchFamily="34" charset="0"/>
                <a:cs typeface="Calibri" panose="020F0502020204030204" pitchFamily="34" charset="0"/>
              </a:rPr>
              <a:t>previsualización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acabar se va a extraer la función </a:t>
            </a:r>
            <a:r>
              <a:rPr lang="es-ES" sz="2800" b="1" dirty="0" err="1">
                <a:solidFill>
                  <a:schemeClr val="tx1"/>
                </a:solidFill>
                <a:latin typeface="Calibri" panose="020F0502020204030204" pitchFamily="34" charset="0"/>
                <a:cs typeface="Calibri" panose="020F0502020204030204" pitchFamily="34" charset="0"/>
              </a:rPr>
              <a:t>ClickCounter</a:t>
            </a:r>
            <a:r>
              <a:rPr lang="es-ES" sz="2800" dirty="0">
                <a:solidFill>
                  <a:schemeClr val="tx1"/>
                </a:solidFill>
                <a:latin typeface="Calibri" panose="020F0502020204030204" pitchFamily="34" charset="0"/>
                <a:cs typeface="Calibri" panose="020F0502020204030204" pitchFamily="34" charset="0"/>
              </a:rPr>
              <a:t> a un archivo.</a:t>
            </a:r>
          </a:p>
        </p:txBody>
      </p:sp>
      <p:pic>
        <p:nvPicPr>
          <p:cNvPr id="8" name="Imagen 7">
            <a:extLst>
              <a:ext uri="{FF2B5EF4-FFF2-40B4-BE49-F238E27FC236}">
                <a16:creationId xmlns:a16="http://schemas.microsoft.com/office/drawing/2014/main" id="{6FFA0FC4-ED3D-449C-9CF8-B3F280ED2259}"/>
              </a:ext>
            </a:extLst>
          </p:cNvPr>
          <p:cNvPicPr>
            <a:picLocks noChangeAspect="1"/>
          </p:cNvPicPr>
          <p:nvPr/>
        </p:nvPicPr>
        <p:blipFill rotWithShape="1">
          <a:blip r:embed="rId2"/>
          <a:srcRect t="-1" r="953" b="-986"/>
          <a:stretch/>
        </p:blipFill>
        <p:spPr>
          <a:xfrm>
            <a:off x="1775519" y="2735289"/>
            <a:ext cx="4620557" cy="2232248"/>
          </a:xfrm>
          <a:prstGeom prst="rect">
            <a:avLst/>
          </a:prstGeom>
          <a:noFill/>
          <a:ln w="57150">
            <a:solidFill>
              <a:schemeClr val="accent2"/>
            </a:solidFill>
          </a:ln>
        </p:spPr>
      </p:pic>
      <p:pic>
        <p:nvPicPr>
          <p:cNvPr id="9" name="Imagen 8">
            <a:extLst>
              <a:ext uri="{FF2B5EF4-FFF2-40B4-BE49-F238E27FC236}">
                <a16:creationId xmlns:a16="http://schemas.microsoft.com/office/drawing/2014/main" id="{B3976BA2-F134-4716-A72B-7BA715D99CDB}"/>
              </a:ext>
            </a:extLst>
          </p:cNvPr>
          <p:cNvPicPr>
            <a:picLocks noChangeAspect="1"/>
          </p:cNvPicPr>
          <p:nvPr/>
        </p:nvPicPr>
        <p:blipFill rotWithShape="1">
          <a:blip r:embed="rId3"/>
          <a:srcRect r="2758" b="2720"/>
          <a:stretch/>
        </p:blipFill>
        <p:spPr>
          <a:xfrm>
            <a:off x="7142975" y="3186630"/>
            <a:ext cx="1963750" cy="1335118"/>
          </a:xfrm>
          <a:prstGeom prst="rect">
            <a:avLst/>
          </a:prstGeom>
          <a:noFill/>
          <a:ln w="57150">
            <a:solidFill>
              <a:schemeClr val="accent2"/>
            </a:solidFill>
          </a:ln>
        </p:spPr>
      </p:pic>
    </p:spTree>
    <p:extLst>
      <p:ext uri="{BB962C8B-B14F-4D97-AF65-F5344CB8AC3E}">
        <p14:creationId xmlns:p14="http://schemas.microsoft.com/office/powerpoint/2010/main" val="569857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Botón derecho sobre la carpeta </a:t>
            </a:r>
            <a:r>
              <a:rPr lang="es-ES" sz="2000" dirty="0" err="1">
                <a:solidFill>
                  <a:schemeClr val="tx1"/>
                </a:solidFill>
                <a:latin typeface="Calibri" panose="020F0502020204030204" pitchFamily="34" charset="0"/>
                <a:cs typeface="Calibri" panose="020F0502020204030204" pitchFamily="34" charset="0"/>
              </a:rPr>
              <a:t>ui</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New 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Package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del paquete: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se pulsa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Botón derecho sobre la nueva carpeta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New 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Kotlin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/File: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del archivo: </a:t>
            </a:r>
            <a:r>
              <a:rPr lang="es-ES" sz="2000" b="1" dirty="0" err="1">
                <a:solidFill>
                  <a:schemeClr val="tx1"/>
                </a:solidFill>
                <a:latin typeface="Calibri" panose="020F0502020204030204" pitchFamily="34" charset="0"/>
                <a:cs typeface="Calibri" panose="020F0502020204030204" pitchFamily="34" charset="0"/>
              </a:rPr>
              <a:t>ClickCounter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selecciona la opción File y se pulsa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0C4CCC6B-8923-4C6C-8526-373164FA0711}"/>
              </a:ext>
            </a:extLst>
          </p:cNvPr>
          <p:cNvPicPr>
            <a:picLocks noChangeAspect="1"/>
          </p:cNvPicPr>
          <p:nvPr/>
        </p:nvPicPr>
        <p:blipFill>
          <a:blip r:embed="rId2"/>
          <a:stretch>
            <a:fillRect/>
          </a:stretch>
        </p:blipFill>
        <p:spPr>
          <a:xfrm>
            <a:off x="4001288" y="1635682"/>
            <a:ext cx="4189424" cy="1123421"/>
          </a:xfrm>
          <a:prstGeom prst="rect">
            <a:avLst/>
          </a:prstGeom>
          <a:noFill/>
          <a:ln w="57150">
            <a:solidFill>
              <a:schemeClr val="accent2"/>
            </a:solidFill>
          </a:ln>
        </p:spPr>
      </p:pic>
      <p:pic>
        <p:nvPicPr>
          <p:cNvPr id="3" name="Imagen 2">
            <a:extLst>
              <a:ext uri="{FF2B5EF4-FFF2-40B4-BE49-F238E27FC236}">
                <a16:creationId xmlns:a16="http://schemas.microsoft.com/office/drawing/2014/main" id="{8DF753C3-8342-4C73-B0EA-01C90EDFB32B}"/>
              </a:ext>
            </a:extLst>
          </p:cNvPr>
          <p:cNvPicPr>
            <a:picLocks noChangeAspect="1"/>
          </p:cNvPicPr>
          <p:nvPr/>
        </p:nvPicPr>
        <p:blipFill>
          <a:blip r:embed="rId3"/>
          <a:stretch>
            <a:fillRect/>
          </a:stretch>
        </p:blipFill>
        <p:spPr>
          <a:xfrm>
            <a:off x="5101305" y="3313155"/>
            <a:ext cx="1989390" cy="370573"/>
          </a:xfrm>
          <a:prstGeom prst="rect">
            <a:avLst/>
          </a:prstGeom>
          <a:noFill/>
          <a:ln w="57150">
            <a:solidFill>
              <a:schemeClr val="accent2"/>
            </a:solidFill>
          </a:ln>
        </p:spPr>
      </p:pic>
      <p:pic>
        <p:nvPicPr>
          <p:cNvPr id="6" name="Imagen 5">
            <a:extLst>
              <a:ext uri="{FF2B5EF4-FFF2-40B4-BE49-F238E27FC236}">
                <a16:creationId xmlns:a16="http://schemas.microsoft.com/office/drawing/2014/main" id="{09EC5286-0E24-44E8-91C1-DA86AF41F150}"/>
              </a:ext>
            </a:extLst>
          </p:cNvPr>
          <p:cNvPicPr>
            <a:picLocks noChangeAspect="1"/>
          </p:cNvPicPr>
          <p:nvPr/>
        </p:nvPicPr>
        <p:blipFill>
          <a:blip r:embed="rId4"/>
          <a:stretch>
            <a:fillRect/>
          </a:stretch>
        </p:blipFill>
        <p:spPr>
          <a:xfrm>
            <a:off x="3913522" y="4268498"/>
            <a:ext cx="4364955" cy="709939"/>
          </a:xfrm>
          <a:prstGeom prst="rect">
            <a:avLst/>
          </a:prstGeom>
          <a:noFill/>
          <a:ln w="57150">
            <a:solidFill>
              <a:schemeClr val="accent2"/>
            </a:solidFill>
          </a:ln>
        </p:spPr>
      </p:pic>
      <p:pic>
        <p:nvPicPr>
          <p:cNvPr id="7" name="Imagen 6">
            <a:extLst>
              <a:ext uri="{FF2B5EF4-FFF2-40B4-BE49-F238E27FC236}">
                <a16:creationId xmlns:a16="http://schemas.microsoft.com/office/drawing/2014/main" id="{A72C1409-DA34-4C1C-8398-13890FC13BBB}"/>
              </a:ext>
            </a:extLst>
          </p:cNvPr>
          <p:cNvPicPr>
            <a:picLocks noChangeAspect="1"/>
          </p:cNvPicPr>
          <p:nvPr/>
        </p:nvPicPr>
        <p:blipFill>
          <a:blip r:embed="rId5"/>
          <a:stretch>
            <a:fillRect/>
          </a:stretch>
        </p:blipFill>
        <p:spPr>
          <a:xfrm>
            <a:off x="5101305" y="5616004"/>
            <a:ext cx="1981590" cy="82696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FAC18E5-A19C-40E6-BE5E-0D251D91DBDF}"/>
              </a:ext>
            </a:extLst>
          </p:cNvPr>
          <p:cNvCxnSpPr>
            <a:cxnSpLocks/>
          </p:cNvCxnSpPr>
          <p:nvPr/>
        </p:nvCxnSpPr>
        <p:spPr>
          <a:xfrm flipH="1" flipV="1">
            <a:off x="7600217" y="2628677"/>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3089A738-F8C3-4326-9F8E-061ADBA7EC3E}"/>
              </a:ext>
            </a:extLst>
          </p:cNvPr>
          <p:cNvCxnSpPr>
            <a:cxnSpLocks/>
          </p:cNvCxnSpPr>
          <p:nvPr/>
        </p:nvCxnSpPr>
        <p:spPr>
          <a:xfrm flipH="1" flipV="1">
            <a:off x="6583776" y="3582039"/>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20A6160D-DDB7-4FBA-BC2D-60DA70394C15}"/>
              </a:ext>
            </a:extLst>
          </p:cNvPr>
          <p:cNvCxnSpPr>
            <a:cxnSpLocks/>
          </p:cNvCxnSpPr>
          <p:nvPr/>
        </p:nvCxnSpPr>
        <p:spPr>
          <a:xfrm flipH="1" flipV="1">
            <a:off x="7600217" y="4755227"/>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E61C189B-A8FD-458C-BE15-36A31B50077F}"/>
              </a:ext>
            </a:extLst>
          </p:cNvPr>
          <p:cNvCxnSpPr>
            <a:cxnSpLocks/>
          </p:cNvCxnSpPr>
          <p:nvPr/>
        </p:nvCxnSpPr>
        <p:spPr>
          <a:xfrm flipH="1" flipV="1">
            <a:off x="6583776" y="6221252"/>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9FB0E456-E9C4-481B-B718-462F87CCC36F}"/>
              </a:ext>
            </a:extLst>
          </p:cNvPr>
          <p:cNvCxnSpPr>
            <a:cxnSpLocks/>
          </p:cNvCxnSpPr>
          <p:nvPr/>
        </p:nvCxnSpPr>
        <p:spPr>
          <a:xfrm flipH="1" flipV="1">
            <a:off x="6583776" y="5865679"/>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91384149"/>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12256</TotalTime>
  <Words>3261</Words>
  <Application>Microsoft Office PowerPoint</Application>
  <PresentationFormat>Panorámica</PresentationFormat>
  <Paragraphs>562</Paragraphs>
  <Slides>66</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66</vt:i4>
      </vt:variant>
    </vt:vector>
  </HeadingPairs>
  <TitlesOfParts>
    <vt:vector size="70" baseType="lpstr">
      <vt:lpstr>Calibri</vt:lpstr>
      <vt:lpstr>Gill Sans MT</vt:lpstr>
      <vt:lpstr>Wingdings 2</vt:lpstr>
      <vt:lpstr>Dividendo</vt:lpstr>
      <vt:lpstr>UD4.1 – Componentes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UD4.1 Componentes Jetpack Compose - PMDM</dc:title>
  <dc:creator>Alex Torres</dc:creator>
  <cp:lastModifiedBy>Alex Torres</cp:lastModifiedBy>
  <cp:revision>595</cp:revision>
  <dcterms:created xsi:type="dcterms:W3CDTF">2019-09-01T11:20:16Z</dcterms:created>
  <dcterms:modified xsi:type="dcterms:W3CDTF">2023-09-03T22:33:59Z</dcterms:modified>
</cp:coreProperties>
</file>